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68" r:id="rId2"/>
  </p:sldMasterIdLst>
  <p:notesMasterIdLst>
    <p:notesMasterId r:id="rId5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311" r:id="rId15"/>
    <p:sldId id="268" r:id="rId16"/>
    <p:sldId id="269" r:id="rId17"/>
    <p:sldId id="270" r:id="rId18"/>
    <p:sldId id="271" r:id="rId19"/>
    <p:sldId id="272"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5" d="100"/>
          <a:sy n="75" d="100"/>
        </p:scale>
        <p:origin x="-1218"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11238835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dirty="0"/>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 name="Shape 38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399" name="Shape 3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418" name="Shape 4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425" name="Shape 4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431" name="Shape 4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44" name="Shape 4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Example: will encypt. How do we know? Look at html behind page. Action beings with https: - submits form securely. </a:t>
            </a:r>
          </a:p>
        </p:txBody>
      </p:sp>
      <p:sp>
        <p:nvSpPr>
          <p:cNvPr id="445" name="Shape 4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marL="0" marR="0" lvl="0" indent="0" algn="r" rtl="0">
              <a:buSzPct val="25000"/>
              <a:buNone/>
            </a:pPr>
            <a:r>
              <a:rPr lang="x-none"/>
              <a: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51" name="Shape 4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Before sent, handshake happens. </a:t>
            </a:r>
          </a:p>
        </p:txBody>
      </p:sp>
      <p:sp>
        <p:nvSpPr>
          <p:cNvPr id="452" name="Shape 4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marL="0" marR="0" lvl="0" indent="0" algn="r" rtl="0">
              <a:buSzPct val="25000"/>
              <a:buNone/>
            </a:pPr>
            <a:r>
              <a:rPr lang="x-none"/>
              <a:t>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458" name="Shape 4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469" name="Shape 4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477" name="Shape 4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484" name="Shape 4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490" name="Shape 4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6" name="Shape 49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3" name="Shape 50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9" name="Shape 50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6" name="Shape 51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2" name="Shape 52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47"/>
        <p:cNvGrpSpPr/>
        <p:nvPr/>
      </p:nvGrpSpPr>
      <p:grpSpPr>
        <a:xfrm>
          <a:off x="0" y="0"/>
          <a:ext cx="0" cy="0"/>
          <a:chOff x="0" y="0"/>
          <a:chExt cx="0" cy="0"/>
        </a:xfrm>
      </p:grpSpPr>
      <p:sp>
        <p:nvSpPr>
          <p:cNvPr id="48" name="Shape 48"/>
          <p:cNvSpPr/>
          <p:nvPr/>
        </p:nvSpPr>
        <p:spPr>
          <a:xfrm>
            <a:off x="0" y="0"/>
            <a:ext cx="9144000" cy="4964100"/>
          </a:xfrm>
          <a:prstGeom prst="rect">
            <a:avLst/>
          </a:prstGeom>
          <a:solidFill>
            <a:srgbClr val="000000"/>
          </a:solidFill>
          <a:ln>
            <a:noFill/>
          </a:ln>
        </p:spPr>
        <p:txBody>
          <a:bodyPr lIns="91425" tIns="45700" rIns="91425" bIns="45700" anchor="ctr" anchorCtr="0">
            <a:spAutoFit/>
          </a:bodyPr>
          <a:lstStyle/>
          <a:p>
            <a:endParaRPr/>
          </a:p>
        </p:txBody>
      </p:sp>
      <p:sp>
        <p:nvSpPr>
          <p:cNvPr id="49" name="Shape 49"/>
          <p:cNvSpPr txBox="1">
            <a:spLocks noGrp="1"/>
          </p:cNvSpPr>
          <p:nvPr>
            <p:ph type="ctrTitle"/>
          </p:nvPr>
        </p:nvSpPr>
        <p:spPr>
          <a:xfrm>
            <a:off x="391160" y="1911984"/>
            <a:ext cx="8351399" cy="561899"/>
          </a:xfrm>
          <a:prstGeom prst="rect">
            <a:avLst/>
          </a:prstGeom>
          <a:noFill/>
          <a:ln>
            <a:noFill/>
          </a:ln>
        </p:spPr>
        <p:txBody>
          <a:bodyPr lIns="91425" tIns="91425" rIns="91425" bIns="91425" anchor="ctr" anchorCtr="0"/>
          <a:lstStyle>
            <a:lvl1pPr marL="0" indent="228600" algn="ctr" rtl="0">
              <a:spcBef>
                <a:spcPts val="0"/>
              </a:spcBef>
              <a:buClr>
                <a:schemeClr val="lt1"/>
              </a:buClr>
              <a:buSzPct val="100000"/>
              <a:buFont typeface="Tahoma"/>
              <a:buNone/>
              <a:defRPr sz="3600" b="0" i="0" u="none" strike="noStrike" cap="none" baseline="0">
                <a:solidFill>
                  <a:schemeClr val="lt1"/>
                </a:solidFill>
                <a:latin typeface="Tahoma"/>
                <a:ea typeface="Tahoma"/>
                <a:cs typeface="Tahoma"/>
                <a:sym typeface="Tahoma"/>
              </a:defRPr>
            </a:lvl1pPr>
            <a:lvl2pPr marL="0" indent="228600" algn="ctr" rtl="0">
              <a:spcBef>
                <a:spcPts val="0"/>
              </a:spcBef>
              <a:buClr>
                <a:schemeClr val="lt1"/>
              </a:buClr>
              <a:buSzPct val="100000"/>
              <a:buFont typeface="Tahoma"/>
              <a:buNone/>
              <a:defRPr sz="3600" b="0" i="0" u="none" strike="noStrike" cap="none" baseline="0">
                <a:solidFill>
                  <a:schemeClr val="lt1"/>
                </a:solidFill>
                <a:latin typeface="Tahoma"/>
                <a:ea typeface="Tahoma"/>
                <a:cs typeface="Tahoma"/>
                <a:sym typeface="Tahoma"/>
              </a:defRPr>
            </a:lvl2pPr>
            <a:lvl3pPr marL="0" indent="228600" algn="ctr" rtl="0">
              <a:spcBef>
                <a:spcPts val="0"/>
              </a:spcBef>
              <a:buClr>
                <a:schemeClr val="lt1"/>
              </a:buClr>
              <a:buSzPct val="100000"/>
              <a:buFont typeface="Tahoma"/>
              <a:buNone/>
              <a:defRPr sz="3600" b="0" i="0" u="none" strike="noStrike" cap="none" baseline="0">
                <a:solidFill>
                  <a:schemeClr val="lt1"/>
                </a:solidFill>
                <a:latin typeface="Tahoma"/>
                <a:ea typeface="Tahoma"/>
                <a:cs typeface="Tahoma"/>
                <a:sym typeface="Tahoma"/>
              </a:defRPr>
            </a:lvl3pPr>
            <a:lvl4pPr marL="0" indent="228600" algn="ctr" rtl="0">
              <a:spcBef>
                <a:spcPts val="0"/>
              </a:spcBef>
              <a:buClr>
                <a:schemeClr val="lt1"/>
              </a:buClr>
              <a:buSzPct val="100000"/>
              <a:buFont typeface="Tahoma"/>
              <a:buNone/>
              <a:defRPr sz="3600" b="0" i="0" u="none" strike="noStrike" cap="none" baseline="0">
                <a:solidFill>
                  <a:schemeClr val="lt1"/>
                </a:solidFill>
                <a:latin typeface="Tahoma"/>
                <a:ea typeface="Tahoma"/>
                <a:cs typeface="Tahoma"/>
                <a:sym typeface="Tahoma"/>
              </a:defRPr>
            </a:lvl4pPr>
            <a:lvl5pPr marL="0" indent="228600" algn="ctr" rtl="0">
              <a:spcBef>
                <a:spcPts val="0"/>
              </a:spcBef>
              <a:buClr>
                <a:schemeClr val="lt1"/>
              </a:buClr>
              <a:buSzPct val="100000"/>
              <a:buFont typeface="Tahoma"/>
              <a:buNone/>
              <a:defRPr sz="3600" b="0" i="0" u="none" strike="noStrike" cap="none" baseline="0">
                <a:solidFill>
                  <a:schemeClr val="lt1"/>
                </a:solidFill>
                <a:latin typeface="Tahoma"/>
                <a:ea typeface="Tahoma"/>
                <a:cs typeface="Tahoma"/>
                <a:sym typeface="Tahoma"/>
              </a:defRPr>
            </a:lvl5pPr>
            <a:lvl6pPr marL="0" indent="228600" algn="ctr" rtl="0">
              <a:spcBef>
                <a:spcPts val="0"/>
              </a:spcBef>
              <a:buClr>
                <a:schemeClr val="lt1"/>
              </a:buClr>
              <a:buSzPct val="100000"/>
              <a:buFont typeface="Tahoma"/>
              <a:buNone/>
              <a:defRPr sz="3600" b="0" i="0" u="none" strike="noStrike" cap="none" baseline="0">
                <a:solidFill>
                  <a:schemeClr val="lt1"/>
                </a:solidFill>
                <a:latin typeface="Tahoma"/>
                <a:ea typeface="Tahoma"/>
                <a:cs typeface="Tahoma"/>
                <a:sym typeface="Tahoma"/>
              </a:defRPr>
            </a:lvl6pPr>
            <a:lvl7pPr marL="0" indent="228600" algn="ctr" rtl="0">
              <a:spcBef>
                <a:spcPts val="0"/>
              </a:spcBef>
              <a:buClr>
                <a:schemeClr val="lt1"/>
              </a:buClr>
              <a:buSzPct val="100000"/>
              <a:buFont typeface="Tahoma"/>
              <a:buNone/>
              <a:defRPr sz="3600" b="0" i="0" u="none" strike="noStrike" cap="none" baseline="0">
                <a:solidFill>
                  <a:schemeClr val="lt1"/>
                </a:solidFill>
                <a:latin typeface="Tahoma"/>
                <a:ea typeface="Tahoma"/>
                <a:cs typeface="Tahoma"/>
                <a:sym typeface="Tahoma"/>
              </a:defRPr>
            </a:lvl7pPr>
            <a:lvl8pPr marL="0" indent="228600" algn="ctr" rtl="0">
              <a:spcBef>
                <a:spcPts val="0"/>
              </a:spcBef>
              <a:buClr>
                <a:schemeClr val="lt1"/>
              </a:buClr>
              <a:buSzPct val="100000"/>
              <a:buFont typeface="Tahoma"/>
              <a:buNone/>
              <a:defRPr sz="3600" b="0" i="0" u="none" strike="noStrike" cap="none" baseline="0">
                <a:solidFill>
                  <a:schemeClr val="lt1"/>
                </a:solidFill>
                <a:latin typeface="Tahoma"/>
                <a:ea typeface="Tahoma"/>
                <a:cs typeface="Tahoma"/>
                <a:sym typeface="Tahoma"/>
              </a:defRPr>
            </a:lvl8pPr>
            <a:lvl9pPr marL="0" indent="228600" algn="ctr" rtl="0">
              <a:spcBef>
                <a:spcPts val="0"/>
              </a:spcBef>
              <a:buClr>
                <a:schemeClr val="lt1"/>
              </a:buClr>
              <a:buSzPct val="100000"/>
              <a:buFont typeface="Tahoma"/>
              <a:buNone/>
              <a:defRPr sz="3600" b="0" i="0" u="none" strike="noStrike" cap="none" baseline="0">
                <a:solidFill>
                  <a:schemeClr val="lt1"/>
                </a:solidFill>
                <a:latin typeface="Tahoma"/>
                <a:ea typeface="Tahoma"/>
                <a:cs typeface="Tahoma"/>
                <a:sym typeface="Tahoma"/>
              </a:defRPr>
            </a:lvl9pPr>
          </a:lstStyle>
          <a:p>
            <a:endParaRPr/>
          </a:p>
        </p:txBody>
      </p:sp>
      <p:sp>
        <p:nvSpPr>
          <p:cNvPr id="50" name="Shape 50"/>
          <p:cNvSpPr txBox="1">
            <a:spLocks noGrp="1"/>
          </p:cNvSpPr>
          <p:nvPr>
            <p:ph type="subTitle" idx="1"/>
          </p:nvPr>
        </p:nvSpPr>
        <p:spPr>
          <a:xfrm>
            <a:off x="403761" y="2643248"/>
            <a:ext cx="8342400" cy="456299"/>
          </a:xfrm>
          <a:prstGeom prst="rect">
            <a:avLst/>
          </a:prstGeom>
          <a:noFill/>
          <a:ln>
            <a:noFill/>
          </a:ln>
        </p:spPr>
        <p:txBody>
          <a:bodyPr lIns="91425" tIns="91425" rIns="91425" bIns="91425" anchor="ctr" anchorCtr="0"/>
          <a:lstStyle>
            <a:lvl1pPr marL="0" indent="152400" algn="ctr" rtl="0">
              <a:spcBef>
                <a:spcPts val="0"/>
              </a:spcBef>
              <a:buClr>
                <a:schemeClr val="lt1"/>
              </a:buClr>
              <a:buSzPct val="100000"/>
              <a:buFont typeface="Times New Roman"/>
              <a:buNone/>
              <a:defRPr sz="2400" b="0" i="1" u="none" strike="noStrike" cap="none" baseline="0">
                <a:solidFill>
                  <a:schemeClr val="lt1"/>
                </a:solidFill>
                <a:latin typeface="Times New Roman"/>
                <a:ea typeface="Times New Roman"/>
                <a:cs typeface="Times New Roman"/>
                <a:sym typeface="Times New Roman"/>
              </a:defRPr>
            </a:lvl1pPr>
            <a:lvl2pPr marL="0" indent="152400" algn="ctr" rtl="0">
              <a:spcBef>
                <a:spcPts val="0"/>
              </a:spcBef>
              <a:buClr>
                <a:schemeClr val="lt1"/>
              </a:buClr>
              <a:buSzPct val="100000"/>
              <a:buFont typeface="Times New Roman"/>
              <a:buNone/>
              <a:defRPr sz="2400" b="0" i="1" u="none" strike="noStrike" cap="none" baseline="0">
                <a:solidFill>
                  <a:schemeClr val="lt1"/>
                </a:solidFill>
                <a:latin typeface="Times New Roman"/>
                <a:ea typeface="Times New Roman"/>
                <a:cs typeface="Times New Roman"/>
                <a:sym typeface="Times New Roman"/>
              </a:defRPr>
            </a:lvl2pPr>
            <a:lvl3pPr marL="0" indent="152400" algn="ctr" rtl="0">
              <a:spcBef>
                <a:spcPts val="0"/>
              </a:spcBef>
              <a:buClr>
                <a:schemeClr val="lt1"/>
              </a:buClr>
              <a:buSzPct val="100000"/>
              <a:buFont typeface="Times New Roman"/>
              <a:buNone/>
              <a:defRPr sz="2400" b="0" i="1" u="none" strike="noStrike" cap="none" baseline="0">
                <a:solidFill>
                  <a:schemeClr val="lt1"/>
                </a:solidFill>
                <a:latin typeface="Times New Roman"/>
                <a:ea typeface="Times New Roman"/>
                <a:cs typeface="Times New Roman"/>
                <a:sym typeface="Times New Roman"/>
              </a:defRPr>
            </a:lvl3pPr>
            <a:lvl4pPr marL="0" indent="152400" algn="ctr" rtl="0">
              <a:spcBef>
                <a:spcPts val="0"/>
              </a:spcBef>
              <a:buClr>
                <a:schemeClr val="lt1"/>
              </a:buClr>
              <a:buSzPct val="100000"/>
              <a:buFont typeface="Times New Roman"/>
              <a:buNone/>
              <a:defRPr sz="2400" b="0" i="1" u="none" strike="noStrike" cap="none" baseline="0">
                <a:solidFill>
                  <a:schemeClr val="lt1"/>
                </a:solidFill>
                <a:latin typeface="Times New Roman"/>
                <a:ea typeface="Times New Roman"/>
                <a:cs typeface="Times New Roman"/>
                <a:sym typeface="Times New Roman"/>
              </a:defRPr>
            </a:lvl4pPr>
            <a:lvl5pPr marL="0" indent="152400" algn="ctr" rtl="0">
              <a:spcBef>
                <a:spcPts val="0"/>
              </a:spcBef>
              <a:buClr>
                <a:schemeClr val="lt1"/>
              </a:buClr>
              <a:buSzPct val="100000"/>
              <a:buFont typeface="Times New Roman"/>
              <a:buNone/>
              <a:defRPr sz="2400" b="0" i="1" u="none" strike="noStrike" cap="none" baseline="0">
                <a:solidFill>
                  <a:schemeClr val="lt1"/>
                </a:solidFill>
                <a:latin typeface="Times New Roman"/>
                <a:ea typeface="Times New Roman"/>
                <a:cs typeface="Times New Roman"/>
                <a:sym typeface="Times New Roman"/>
              </a:defRPr>
            </a:lvl5pPr>
            <a:lvl6pPr marL="0" indent="152400" algn="ctr" rtl="0">
              <a:spcBef>
                <a:spcPts val="0"/>
              </a:spcBef>
              <a:buClr>
                <a:schemeClr val="lt1"/>
              </a:buClr>
              <a:buSzPct val="100000"/>
              <a:buFont typeface="Times New Roman"/>
              <a:buNone/>
              <a:defRPr sz="2400" b="0" i="1" u="none" strike="noStrike" cap="none" baseline="0">
                <a:solidFill>
                  <a:schemeClr val="lt1"/>
                </a:solidFill>
                <a:latin typeface="Times New Roman"/>
                <a:ea typeface="Times New Roman"/>
                <a:cs typeface="Times New Roman"/>
                <a:sym typeface="Times New Roman"/>
              </a:defRPr>
            </a:lvl6pPr>
            <a:lvl7pPr marL="0" indent="152400" algn="ctr" rtl="0">
              <a:spcBef>
                <a:spcPts val="0"/>
              </a:spcBef>
              <a:buClr>
                <a:schemeClr val="lt1"/>
              </a:buClr>
              <a:buSzPct val="100000"/>
              <a:buFont typeface="Times New Roman"/>
              <a:buNone/>
              <a:defRPr sz="2400" b="0" i="1" u="none" strike="noStrike" cap="none" baseline="0">
                <a:solidFill>
                  <a:schemeClr val="lt1"/>
                </a:solidFill>
                <a:latin typeface="Times New Roman"/>
                <a:ea typeface="Times New Roman"/>
                <a:cs typeface="Times New Roman"/>
                <a:sym typeface="Times New Roman"/>
              </a:defRPr>
            </a:lvl7pPr>
            <a:lvl8pPr marL="0" indent="152400" algn="ctr" rtl="0">
              <a:spcBef>
                <a:spcPts val="0"/>
              </a:spcBef>
              <a:buClr>
                <a:schemeClr val="lt1"/>
              </a:buClr>
              <a:buSzPct val="100000"/>
              <a:buFont typeface="Times New Roman"/>
              <a:buNone/>
              <a:defRPr sz="2400" b="0" i="1" u="none" strike="noStrike" cap="none" baseline="0">
                <a:solidFill>
                  <a:schemeClr val="lt1"/>
                </a:solidFill>
                <a:latin typeface="Times New Roman"/>
                <a:ea typeface="Times New Roman"/>
                <a:cs typeface="Times New Roman"/>
                <a:sym typeface="Times New Roman"/>
              </a:defRPr>
            </a:lvl8pPr>
            <a:lvl9pPr marL="0" indent="152400" algn="ctr" rtl="0">
              <a:spcBef>
                <a:spcPts val="0"/>
              </a:spcBef>
              <a:buClr>
                <a:schemeClr val="lt1"/>
              </a:buClr>
              <a:buSzPct val="100000"/>
              <a:buFont typeface="Times New Roman"/>
              <a:buNone/>
              <a:defRPr sz="2400" b="0" i="1" u="none" strike="noStrike" cap="none" baseline="0">
                <a:solidFill>
                  <a:schemeClr val="lt1"/>
                </a:solidFill>
                <a:latin typeface="Times New Roman"/>
                <a:ea typeface="Times New Roman"/>
                <a:cs typeface="Times New Roman"/>
                <a:sym typeface="Times New Roman"/>
              </a:defRPr>
            </a:lvl9pPr>
          </a:lstStyle>
          <a:p>
            <a:endParaRPr/>
          </a:p>
        </p:txBody>
      </p:sp>
      <p:cxnSp>
        <p:nvCxnSpPr>
          <p:cNvPr id="51" name="Shape 51"/>
          <p:cNvCxnSpPr/>
          <p:nvPr/>
        </p:nvCxnSpPr>
        <p:spPr>
          <a:xfrm>
            <a:off x="2258800" y="2550225"/>
            <a:ext cx="4621799" cy="14400"/>
          </a:xfrm>
          <a:prstGeom prst="straightConnector1">
            <a:avLst/>
          </a:prstGeom>
          <a:noFill/>
          <a:ln w="25400" cap="rnd">
            <a:solidFill>
              <a:schemeClr val="accent2"/>
            </a:solidFill>
            <a:prstDash val="dot"/>
            <a:round/>
            <a:headEnd type="none" w="med" len="med"/>
            <a:tailEnd type="none" w="med" len="med"/>
          </a:ln>
        </p:spPr>
      </p:cxnSp>
      <p:sp>
        <p:nvSpPr>
          <p:cNvPr id="52" name="Shape 52"/>
          <p:cNvSpPr/>
          <p:nvPr/>
        </p:nvSpPr>
        <p:spPr>
          <a:xfrm>
            <a:off x="0" y="4040396"/>
            <a:ext cx="9143999" cy="1058821"/>
          </a:xfrm>
          <a:custGeom>
            <a:avLst/>
            <a:gdLst/>
            <a:ahLst/>
            <a:cxnLst/>
            <a:rect l="0" t="0" r="0" b="0"/>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lIns="91425" tIns="45700" rIns="91425" bIns="45700" anchor="ctr" anchorCtr="0">
            <a:spAutoFit/>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3" name="Shape 10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04" name="Shape 10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05" name="Shape 10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06" name="Shape 10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9" name="Shape 10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sz="2000">
                <a:solidFill>
                  <a:srgbClr val="888888"/>
                </a:solidFill>
              </a:defRPr>
            </a:lvl1pPr>
            <a:lvl2pPr marL="457200" indent="0" rtl="0">
              <a:buClr>
                <a:srgbClr val="888888"/>
              </a:buClr>
              <a:buFont typeface="Calibri"/>
              <a:buNone/>
              <a:defRPr sz="1800">
                <a:solidFill>
                  <a:srgbClr val="888888"/>
                </a:solidFill>
              </a:defRPr>
            </a:lvl2pPr>
            <a:lvl3pPr marL="914400" indent="0" rtl="0">
              <a:buClr>
                <a:srgbClr val="888888"/>
              </a:buClr>
              <a:buFont typeface="Calibri"/>
              <a:buNone/>
              <a:defRPr sz="1600">
                <a:solidFill>
                  <a:srgbClr val="888888"/>
                </a:solidFill>
              </a:defRPr>
            </a:lvl3pPr>
            <a:lvl4pPr marL="1371600" indent="0" rtl="0">
              <a:buClr>
                <a:srgbClr val="888888"/>
              </a:buClr>
              <a:buFont typeface="Calibri"/>
              <a:buNone/>
              <a:defRPr sz="1400">
                <a:solidFill>
                  <a:srgbClr val="888888"/>
                </a:solidFill>
              </a:defRPr>
            </a:lvl4pPr>
            <a:lvl5pPr marL="1828800" indent="0" rtl="0">
              <a:buClr>
                <a:srgbClr val="888888"/>
              </a:buClr>
              <a:buFont typeface="Calibri"/>
              <a:buNone/>
              <a:defRPr sz="1400">
                <a:solidFill>
                  <a:srgbClr val="888888"/>
                </a:solidFill>
              </a:defRPr>
            </a:lvl5pPr>
            <a:lvl6pPr marL="2286000" indent="0" rtl="0">
              <a:buClr>
                <a:srgbClr val="888888"/>
              </a:buClr>
              <a:buFont typeface="Calibri"/>
              <a:buNone/>
              <a:defRPr sz="1400">
                <a:solidFill>
                  <a:srgbClr val="888888"/>
                </a:solidFill>
              </a:defRPr>
            </a:lvl6pPr>
            <a:lvl7pPr marL="2743200" indent="0" rtl="0">
              <a:buClr>
                <a:srgbClr val="888888"/>
              </a:buClr>
              <a:buFont typeface="Calibri"/>
              <a:buNone/>
              <a:defRPr sz="1400">
                <a:solidFill>
                  <a:srgbClr val="888888"/>
                </a:solidFill>
              </a:defRPr>
            </a:lvl7pPr>
            <a:lvl8pPr marL="3200400" indent="0" rtl="0">
              <a:buClr>
                <a:srgbClr val="888888"/>
              </a:buClr>
              <a:buFont typeface="Calibri"/>
              <a:buNone/>
              <a:defRPr sz="1400">
                <a:solidFill>
                  <a:srgbClr val="888888"/>
                </a:solidFill>
              </a:defRPr>
            </a:lvl8pPr>
            <a:lvl9pPr marL="3657600" indent="0" rtl="0">
              <a:buClr>
                <a:srgbClr val="888888"/>
              </a:buClr>
              <a:buFont typeface="Calibri"/>
              <a:buNone/>
              <a:defRPr sz="1400">
                <a:solidFill>
                  <a:srgbClr val="888888"/>
                </a:solidFill>
              </a:defRPr>
            </a:lvl9pPr>
          </a:lstStyle>
          <a:p>
            <a:endParaRPr/>
          </a:p>
        </p:txBody>
      </p:sp>
      <p:sp>
        <p:nvSpPr>
          <p:cNvPr id="110" name="Shape 11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5" name="Shape 11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116" name="Shape 11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117" name="Shape 1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18" name="Shape 1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19" name="Shape 11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22" name="Shape 12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123" name="Shape 12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24" name="Shape 12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125" name="Shape 12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26" name="Shape 1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31" name="Shape 1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32" name="Shape 1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33" name="Shape 13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Shape 13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36" name="Shape 13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37" name="Shape 13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40" name="Shape 14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141" name="Shape 14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142" name="Shape 14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43" name="Shape 1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44" name="Shape 14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47" name="Shape 147"/>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148" name="Shape 14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149" name="Shape 14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50" name="Shape 1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51" name="Shape 15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54" name="Shape 15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55" name="Shape 1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56" name="Shape 1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57" name="Shape 15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60" name="Shape 16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61" name="Shape 1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62" name="Shape 1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63" name="Shape 16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53"/>
        <p:cNvGrpSpPr/>
        <p:nvPr/>
      </p:nvGrpSpPr>
      <p:grpSpPr>
        <a:xfrm>
          <a:off x="0" y="0"/>
          <a:ext cx="0" cy="0"/>
          <a:chOff x="0" y="0"/>
          <a:chExt cx="0" cy="0"/>
        </a:xfrm>
      </p:grpSpPr>
      <p:sp>
        <p:nvSpPr>
          <p:cNvPr id="54" name="Shape 54"/>
          <p:cNvSpPr/>
          <p:nvPr/>
        </p:nvSpPr>
        <p:spPr>
          <a:xfrm>
            <a:off x="0" y="0"/>
            <a:ext cx="9144000" cy="1249799"/>
          </a:xfrm>
          <a:prstGeom prst="rect">
            <a:avLst/>
          </a:prstGeom>
          <a:solidFill>
            <a:srgbClr val="0C0C0C"/>
          </a:solidFill>
          <a:ln>
            <a:noFill/>
          </a:ln>
        </p:spPr>
        <p:txBody>
          <a:bodyPr lIns="91425" tIns="45700" rIns="91425" bIns="45700" anchor="ctr" anchorCtr="0">
            <a:spAutoFit/>
          </a:bodyPr>
          <a:lstStyle/>
          <a:p>
            <a:endParaRPr/>
          </a:p>
        </p:txBody>
      </p:sp>
      <p:sp>
        <p:nvSpPr>
          <p:cNvPr id="55" name="Shape 55"/>
          <p:cNvSpPr/>
          <p:nvPr/>
        </p:nvSpPr>
        <p:spPr>
          <a:xfrm>
            <a:off x="0" y="301687"/>
            <a:ext cx="9143999" cy="1058821"/>
          </a:xfrm>
          <a:custGeom>
            <a:avLst/>
            <a:gdLst/>
            <a:ahLst/>
            <a:cxnLst/>
            <a:rect l="0" t="0" r="0" b="0"/>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lIns="91425" tIns="45700" rIns="91425" bIns="45700" anchor="ctr" anchorCtr="0">
            <a:spAutoFit/>
          </a:bodyPr>
          <a:lstStyle/>
          <a:p>
            <a:endParaRPr/>
          </a:p>
        </p:txBody>
      </p:sp>
      <p:cxnSp>
        <p:nvCxnSpPr>
          <p:cNvPr id="56" name="Shape 56"/>
          <p:cNvCxnSpPr/>
          <p:nvPr/>
        </p:nvCxnSpPr>
        <p:spPr>
          <a:xfrm rot="10800000" flipH="1">
            <a:off x="2258963" y="1045040"/>
            <a:ext cx="4602300" cy="9300"/>
          </a:xfrm>
          <a:prstGeom prst="straightConnector1">
            <a:avLst/>
          </a:prstGeom>
          <a:noFill/>
          <a:ln w="25400" cap="rnd">
            <a:solidFill>
              <a:schemeClr val="accent2"/>
            </a:solidFill>
            <a:prstDash val="dot"/>
            <a:round/>
            <a:headEnd type="none" w="med" len="med"/>
            <a:tailEnd type="none" w="med" len="med"/>
          </a:ln>
        </p:spPr>
      </p:cxnSp>
      <p:sp>
        <p:nvSpPr>
          <p:cNvPr id="57" name="Shape 57"/>
          <p:cNvSpPr txBox="1">
            <a:spLocks noGrp="1"/>
          </p:cNvSpPr>
          <p:nvPr>
            <p:ph type="body" idx="1"/>
          </p:nvPr>
        </p:nvSpPr>
        <p:spPr>
          <a:xfrm>
            <a:off x="457200" y="1600200"/>
            <a:ext cx="8229600" cy="4840199"/>
          </a:xfrm>
          <a:prstGeom prst="rect">
            <a:avLst/>
          </a:prstGeom>
          <a:noFill/>
          <a:ln>
            <a:noFill/>
          </a:ln>
        </p:spPr>
        <p:txBody>
          <a:bodyPr lIns="91425" tIns="91425" rIns="91425" bIns="91425" anchor="t" anchorCtr="0"/>
          <a:lstStyle>
            <a:lvl1pPr rtl="0">
              <a:buNone/>
              <a:defRPr>
                <a:latin typeface="Times New Roman"/>
                <a:ea typeface="Times New Roman"/>
                <a:cs typeface="Times New Roman"/>
                <a:sym typeface="Times New Roman"/>
              </a:defRPr>
            </a:lvl1pPr>
            <a:lvl2pPr rtl="0">
              <a:buNone/>
              <a:defRPr>
                <a:latin typeface="Times New Roman"/>
                <a:ea typeface="Times New Roman"/>
                <a:cs typeface="Times New Roman"/>
                <a:sym typeface="Times New Roman"/>
              </a:defRPr>
            </a:lvl2pPr>
            <a:lvl3pPr rtl="0">
              <a:buNone/>
              <a:defRPr>
                <a:latin typeface="Times New Roman"/>
                <a:ea typeface="Times New Roman"/>
                <a:cs typeface="Times New Roman"/>
                <a:sym typeface="Times New Roman"/>
              </a:defRPr>
            </a:lvl3pPr>
            <a:lvl4pPr rtl="0">
              <a:buNone/>
              <a:defRPr>
                <a:latin typeface="Times New Roman"/>
                <a:ea typeface="Times New Roman"/>
                <a:cs typeface="Times New Roman"/>
                <a:sym typeface="Times New Roman"/>
              </a:defRPr>
            </a:lvl4pPr>
            <a:lvl5pPr rtl="0">
              <a:buNone/>
              <a:defRPr>
                <a:latin typeface="Times New Roman"/>
                <a:ea typeface="Times New Roman"/>
                <a:cs typeface="Times New Roman"/>
                <a:sym typeface="Times New Roman"/>
              </a:defRPr>
            </a:lvl5pPr>
            <a:lvl6pPr rtl="0">
              <a:buNone/>
              <a:defRPr/>
            </a:lvl6pPr>
            <a:lvl7pPr rtl="0">
              <a:buNone/>
              <a:defRPr/>
            </a:lvl7pPr>
            <a:lvl8pPr rtl="0">
              <a:buNone/>
              <a:defRPr/>
            </a:lvl8pPr>
            <a:lvl9pPr rtl="0">
              <a:buNone/>
              <a:defRPr/>
            </a:lvl9pPr>
          </a:lstStyle>
          <a:p>
            <a:endParaRPr/>
          </a:p>
        </p:txBody>
      </p:sp>
      <p:sp>
        <p:nvSpPr>
          <p:cNvPr id="58" name="Shape 58"/>
          <p:cNvSpPr txBox="1">
            <a:spLocks noGrp="1"/>
          </p:cNvSpPr>
          <p:nvPr>
            <p:ph type="title"/>
          </p:nvPr>
        </p:nvSpPr>
        <p:spPr>
          <a:xfrm>
            <a:off x="457200" y="17761"/>
            <a:ext cx="8229600" cy="1143000"/>
          </a:xfrm>
          <a:prstGeom prst="rect">
            <a:avLst/>
          </a:prstGeom>
          <a:noFill/>
          <a:ln>
            <a:noFill/>
          </a:ln>
        </p:spPr>
        <p:txBody>
          <a:bodyPr lIns="91425" tIns="91425" rIns="91425" bIns="91425" anchor="ctr" anchorCtr="0"/>
          <a:lstStyle>
            <a:lvl1pPr algn="ctr" rtl="0">
              <a:spcBef>
                <a:spcPts val="0"/>
              </a:spcBef>
              <a:buClr>
                <a:srgbClr val="FFFFFF"/>
              </a:buClr>
              <a:buSzPct val="100000"/>
              <a:buNone/>
              <a:defRPr sz="4400">
                <a:solidFill>
                  <a:srgbClr val="FFFFFF"/>
                </a:solidFill>
              </a:defRPr>
            </a:lvl1pPr>
            <a:lvl2pPr algn="ctr" rtl="0">
              <a:spcBef>
                <a:spcPts val="0"/>
              </a:spcBef>
              <a:buClr>
                <a:srgbClr val="FFFFFF"/>
              </a:buClr>
              <a:buSzPct val="100000"/>
              <a:buNone/>
              <a:defRPr sz="4400">
                <a:solidFill>
                  <a:srgbClr val="FFFFFF"/>
                </a:solidFill>
              </a:defRPr>
            </a:lvl2pPr>
            <a:lvl3pPr algn="ctr" rtl="0">
              <a:spcBef>
                <a:spcPts val="0"/>
              </a:spcBef>
              <a:buClr>
                <a:srgbClr val="FFFFFF"/>
              </a:buClr>
              <a:buSzPct val="100000"/>
              <a:buNone/>
              <a:defRPr sz="4400">
                <a:solidFill>
                  <a:srgbClr val="FFFFFF"/>
                </a:solidFill>
              </a:defRPr>
            </a:lvl3pPr>
            <a:lvl4pPr algn="ctr" rtl="0">
              <a:spcBef>
                <a:spcPts val="0"/>
              </a:spcBef>
              <a:buClr>
                <a:srgbClr val="FFFFFF"/>
              </a:buClr>
              <a:buSzPct val="100000"/>
              <a:buNone/>
              <a:defRPr sz="4400">
                <a:solidFill>
                  <a:srgbClr val="FFFFFF"/>
                </a:solidFill>
              </a:defRPr>
            </a:lvl4pPr>
            <a:lvl5pPr algn="ctr" rtl="0">
              <a:spcBef>
                <a:spcPts val="0"/>
              </a:spcBef>
              <a:buClr>
                <a:srgbClr val="FFFFFF"/>
              </a:buClr>
              <a:buSzPct val="100000"/>
              <a:buNone/>
              <a:defRPr sz="4400">
                <a:solidFill>
                  <a:srgbClr val="FFFFFF"/>
                </a:solidFill>
              </a:defRPr>
            </a:lvl5pPr>
            <a:lvl6pPr algn="ctr" rtl="0">
              <a:spcBef>
                <a:spcPts val="0"/>
              </a:spcBef>
              <a:buClr>
                <a:srgbClr val="FFFFFF"/>
              </a:buClr>
              <a:buSzPct val="100000"/>
              <a:buNone/>
              <a:defRPr sz="4400">
                <a:solidFill>
                  <a:srgbClr val="FFFFFF"/>
                </a:solidFill>
              </a:defRPr>
            </a:lvl6pPr>
            <a:lvl7pPr algn="ctr" rtl="0">
              <a:spcBef>
                <a:spcPts val="0"/>
              </a:spcBef>
              <a:buClr>
                <a:srgbClr val="FFFFFF"/>
              </a:buClr>
              <a:buSzPct val="100000"/>
              <a:buNone/>
              <a:defRPr sz="4400">
                <a:solidFill>
                  <a:srgbClr val="FFFFFF"/>
                </a:solidFill>
              </a:defRPr>
            </a:lvl7pPr>
            <a:lvl8pPr algn="ctr" rtl="0">
              <a:spcBef>
                <a:spcPts val="0"/>
              </a:spcBef>
              <a:buClr>
                <a:srgbClr val="FFFFFF"/>
              </a:buClr>
              <a:buSzPct val="100000"/>
              <a:buNone/>
              <a:defRPr sz="4400">
                <a:solidFill>
                  <a:srgbClr val="FFFFFF"/>
                </a:solidFill>
              </a:defRPr>
            </a:lvl8pPr>
            <a:lvl9pPr algn="ctr" rtl="0">
              <a:spcBef>
                <a:spcPts val="0"/>
              </a:spcBef>
              <a:buClr>
                <a:srgbClr val="FFFFFF"/>
              </a:buClr>
              <a:buSzPct val="100000"/>
              <a:buNone/>
              <a:defRPr sz="44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59"/>
        <p:cNvGrpSpPr/>
        <p:nvPr/>
      </p:nvGrpSpPr>
      <p:grpSpPr>
        <a:xfrm>
          <a:off x="0" y="0"/>
          <a:ext cx="0" cy="0"/>
          <a:chOff x="0" y="0"/>
          <a:chExt cx="0" cy="0"/>
        </a:xfrm>
      </p:grpSpPr>
      <p:sp>
        <p:nvSpPr>
          <p:cNvPr id="60" name="Shape 60"/>
          <p:cNvSpPr/>
          <p:nvPr/>
        </p:nvSpPr>
        <p:spPr>
          <a:xfrm>
            <a:off x="0" y="0"/>
            <a:ext cx="4456799" cy="6278399"/>
          </a:xfrm>
          <a:prstGeom prst="rect">
            <a:avLst/>
          </a:prstGeom>
          <a:solidFill>
            <a:srgbClr val="000000"/>
          </a:solidFill>
          <a:ln>
            <a:noFill/>
          </a:ln>
        </p:spPr>
        <p:txBody>
          <a:bodyPr lIns="91425" tIns="45700" rIns="91425" bIns="45700" anchor="ctr" anchorCtr="0">
            <a:spAutoFit/>
          </a:bodyPr>
          <a:lstStyle/>
          <a:p>
            <a:endParaRPr/>
          </a:p>
        </p:txBody>
      </p:sp>
      <p:sp>
        <p:nvSpPr>
          <p:cNvPr id="61" name="Shape 61"/>
          <p:cNvSpPr/>
          <p:nvPr/>
        </p:nvSpPr>
        <p:spPr>
          <a:xfrm flipH="1">
            <a:off x="3434" y="5013041"/>
            <a:ext cx="4453249" cy="1374347"/>
          </a:xfrm>
          <a:custGeom>
            <a:avLst/>
            <a:gdLst/>
            <a:ahLst/>
            <a:cxnLst/>
            <a:rect l="0" t="0" r="0" b="0"/>
            <a:pathLst>
              <a:path w="4453250" h="1869860" extrusionOk="0">
                <a:moveTo>
                  <a:pt x="4447791" y="1726390"/>
                </a:moveTo>
                <a:lnTo>
                  <a:pt x="4219291" y="1869860"/>
                </a:lnTo>
                <a:lnTo>
                  <a:pt x="3980162" y="1715763"/>
                </a:lnTo>
                <a:lnTo>
                  <a:pt x="3746348" y="1864546"/>
                </a:lnTo>
                <a:lnTo>
                  <a:pt x="3512534" y="1726390"/>
                </a:lnTo>
                <a:lnTo>
                  <a:pt x="3284033" y="1864546"/>
                </a:lnTo>
                <a:lnTo>
                  <a:pt x="3044905" y="1731704"/>
                </a:lnTo>
                <a:lnTo>
                  <a:pt x="2805777" y="1864546"/>
                </a:lnTo>
                <a:lnTo>
                  <a:pt x="2571963" y="1731704"/>
                </a:lnTo>
                <a:lnTo>
                  <a:pt x="2343462" y="1864546"/>
                </a:lnTo>
                <a:lnTo>
                  <a:pt x="2104334" y="1726390"/>
                </a:lnTo>
                <a:lnTo>
                  <a:pt x="1865206" y="1869860"/>
                </a:lnTo>
                <a:lnTo>
                  <a:pt x="1631391" y="1715763"/>
                </a:lnTo>
                <a:lnTo>
                  <a:pt x="1402891" y="1869860"/>
                </a:lnTo>
                <a:lnTo>
                  <a:pt x="1163763" y="1726390"/>
                </a:lnTo>
                <a:lnTo>
                  <a:pt x="935262" y="1869860"/>
                </a:lnTo>
                <a:lnTo>
                  <a:pt x="696134" y="1726390"/>
                </a:lnTo>
                <a:lnTo>
                  <a:pt x="457006" y="1864546"/>
                </a:lnTo>
                <a:lnTo>
                  <a:pt x="217877" y="1726390"/>
                </a:lnTo>
                <a:lnTo>
                  <a:pt x="5" y="1869860"/>
                </a:lnTo>
                <a:cubicBezTo>
                  <a:pt x="3" y="1246574"/>
                  <a:pt x="2" y="623287"/>
                  <a:pt x="0" y="1"/>
                </a:cubicBezTo>
                <a:lnTo>
                  <a:pt x="4453250" y="0"/>
                </a:lnTo>
              </a:path>
            </a:pathLst>
          </a:custGeom>
          <a:solidFill>
            <a:schemeClr val="dk2"/>
          </a:solidFill>
          <a:ln>
            <a:noFill/>
          </a:ln>
        </p:spPr>
        <p:txBody>
          <a:bodyPr lIns="91425" tIns="45700" rIns="91425" bIns="45700" anchor="ctr" anchorCtr="0">
            <a:spAutoFit/>
          </a:bodyPr>
          <a:lstStyle/>
          <a:p>
            <a:endParaRPr/>
          </a:p>
        </p:txBody>
      </p:sp>
      <p:cxnSp>
        <p:nvCxnSpPr>
          <p:cNvPr id="62" name="Shape 62"/>
          <p:cNvCxnSpPr/>
          <p:nvPr/>
        </p:nvCxnSpPr>
        <p:spPr>
          <a:xfrm>
            <a:off x="409699" y="992104"/>
            <a:ext cx="3660000" cy="0"/>
          </a:xfrm>
          <a:prstGeom prst="straightConnector1">
            <a:avLst/>
          </a:prstGeom>
          <a:noFill/>
          <a:ln w="25400" cap="rnd">
            <a:solidFill>
              <a:schemeClr val="accent2"/>
            </a:solidFill>
            <a:prstDash val="dot"/>
            <a:round/>
            <a:headEnd type="none" w="med" len="med"/>
            <a:tailEnd type="none" w="med" len="med"/>
          </a:ln>
        </p:spPr>
      </p:cxnSp>
      <p:sp>
        <p:nvSpPr>
          <p:cNvPr id="63" name="Shape 63"/>
          <p:cNvSpPr txBox="1">
            <a:spLocks noGrp="1"/>
          </p:cNvSpPr>
          <p:nvPr>
            <p:ph type="body" idx="1"/>
          </p:nvPr>
        </p:nvSpPr>
        <p:spPr>
          <a:xfrm>
            <a:off x="457200" y="1600200"/>
            <a:ext cx="3550799" cy="4840199"/>
          </a:xfrm>
          <a:prstGeom prst="rect">
            <a:avLst/>
          </a:prstGeom>
          <a:noFill/>
          <a:ln>
            <a:noFill/>
          </a:ln>
        </p:spPr>
        <p:txBody>
          <a:bodyPr lIns="91425" tIns="91425" rIns="91425" bIns="91425" anchor="t" anchorCtr="0"/>
          <a:lstStyle>
            <a:lvl1pPr rtl="0">
              <a:buNone/>
              <a:defRPr sz="2000">
                <a:solidFill>
                  <a:schemeClr val="lt1"/>
                </a:solidFill>
                <a:latin typeface="Times New Roman"/>
                <a:ea typeface="Times New Roman"/>
                <a:cs typeface="Times New Roman"/>
                <a:sym typeface="Times New Roman"/>
              </a:defRPr>
            </a:lvl1pPr>
            <a:lvl2pPr rtl="0">
              <a:buNone/>
              <a:defRPr sz="2000">
                <a:solidFill>
                  <a:schemeClr val="lt1"/>
                </a:solidFill>
                <a:latin typeface="Times New Roman"/>
                <a:ea typeface="Times New Roman"/>
                <a:cs typeface="Times New Roman"/>
                <a:sym typeface="Times New Roman"/>
              </a:defRPr>
            </a:lvl2pPr>
            <a:lvl3pPr rtl="0">
              <a:buNone/>
              <a:defRPr sz="2000">
                <a:solidFill>
                  <a:schemeClr val="lt1"/>
                </a:solidFill>
                <a:latin typeface="Times New Roman"/>
                <a:ea typeface="Times New Roman"/>
                <a:cs typeface="Times New Roman"/>
                <a:sym typeface="Times New Roman"/>
              </a:defRPr>
            </a:lvl3pPr>
            <a:lvl4pPr rtl="0">
              <a:buNone/>
              <a:defRPr sz="2000">
                <a:solidFill>
                  <a:schemeClr val="lt1"/>
                </a:solidFill>
                <a:latin typeface="Times New Roman"/>
                <a:ea typeface="Times New Roman"/>
                <a:cs typeface="Times New Roman"/>
                <a:sym typeface="Times New Roman"/>
              </a:defRPr>
            </a:lvl4pPr>
            <a:lvl5pPr rtl="0">
              <a:buNone/>
              <a:defRPr sz="2000">
                <a:solidFill>
                  <a:schemeClr val="lt1"/>
                </a:solidFill>
                <a:latin typeface="Times New Roman"/>
                <a:ea typeface="Times New Roman"/>
                <a:cs typeface="Times New Roman"/>
                <a:sym typeface="Times New Roman"/>
              </a:defRPr>
            </a:lvl5pPr>
            <a:lvl6pPr rtl="0">
              <a:buNone/>
              <a:defRPr sz="1800"/>
            </a:lvl6pPr>
            <a:lvl7pPr rtl="0">
              <a:buNone/>
              <a:defRPr sz="1800"/>
            </a:lvl7pPr>
            <a:lvl8pPr rtl="0">
              <a:buNone/>
              <a:defRPr sz="1800"/>
            </a:lvl8pPr>
            <a:lvl9pPr rtl="0">
              <a:buNone/>
              <a:defRPr sz="1800"/>
            </a:lvl9pPr>
          </a:lstStyle>
          <a:p>
            <a:endParaRPr/>
          </a:p>
        </p:txBody>
      </p:sp>
      <p:sp>
        <p:nvSpPr>
          <p:cNvPr id="64" name="Shape 64"/>
          <p:cNvSpPr txBox="1">
            <a:spLocks noGrp="1"/>
          </p:cNvSpPr>
          <p:nvPr>
            <p:ph type="title"/>
          </p:nvPr>
        </p:nvSpPr>
        <p:spPr>
          <a:xfrm>
            <a:off x="457200" y="17761"/>
            <a:ext cx="3550799" cy="1143000"/>
          </a:xfrm>
          <a:prstGeom prst="rect">
            <a:avLst/>
          </a:prstGeom>
          <a:noFill/>
          <a:ln>
            <a:noFill/>
          </a:ln>
        </p:spPr>
        <p:txBody>
          <a:bodyPr lIns="91425" tIns="91425" rIns="91425" bIns="91425" anchor="ctr" anchorCtr="0"/>
          <a:lstStyle>
            <a:lvl1pPr rtl="0">
              <a:buNone/>
              <a:defRPr sz="2400"/>
            </a:lvl1pPr>
            <a:lvl2pPr rtl="0">
              <a:buNone/>
              <a:defRPr sz="2400"/>
            </a:lvl2pPr>
            <a:lvl3pPr rtl="0">
              <a:buNone/>
              <a:defRPr sz="2400"/>
            </a:lvl3pPr>
            <a:lvl4pPr rtl="0">
              <a:buNone/>
              <a:defRPr sz="2400"/>
            </a:lvl4pPr>
            <a:lvl5pPr rtl="0">
              <a:buNone/>
              <a:defRPr sz="2400"/>
            </a:lvl5pPr>
            <a:lvl6pPr rtl="0">
              <a:buNone/>
              <a:defRPr sz="2400"/>
            </a:lvl6pPr>
            <a:lvl7pPr rtl="0">
              <a:buNone/>
              <a:defRPr sz="2400"/>
            </a:lvl7pPr>
            <a:lvl8pPr rtl="0">
              <a:buNone/>
              <a:defRPr sz="2400"/>
            </a:lvl8pPr>
            <a:lvl9pPr rtl="0">
              <a:buNone/>
              <a:defRPr sz="2400"/>
            </a:lvl9pPr>
          </a:lstStyle>
          <a:p>
            <a:endParaRPr/>
          </a:p>
        </p:txBody>
      </p:sp>
      <p:sp>
        <p:nvSpPr>
          <p:cNvPr id="65" name="Shape 65"/>
          <p:cNvSpPr txBox="1">
            <a:spLocks noGrp="1"/>
          </p:cNvSpPr>
          <p:nvPr>
            <p:ph type="body" idx="2"/>
          </p:nvPr>
        </p:nvSpPr>
        <p:spPr>
          <a:xfrm>
            <a:off x="5021123" y="1600200"/>
            <a:ext cx="3550799" cy="4840199"/>
          </a:xfrm>
          <a:prstGeom prst="rect">
            <a:avLst/>
          </a:prstGeom>
          <a:noFill/>
          <a:ln>
            <a:noFill/>
          </a:ln>
        </p:spPr>
        <p:txBody>
          <a:bodyPr lIns="91425" tIns="91425" rIns="91425" bIns="91425" anchor="t" anchorCtr="0"/>
          <a:lstStyle>
            <a:lvl1pPr rtl="0">
              <a:buNone/>
              <a:defRPr sz="2000">
                <a:solidFill>
                  <a:schemeClr val="dk1"/>
                </a:solidFill>
                <a:latin typeface="Times New Roman"/>
                <a:ea typeface="Times New Roman"/>
                <a:cs typeface="Times New Roman"/>
                <a:sym typeface="Times New Roman"/>
              </a:defRPr>
            </a:lvl1pPr>
            <a:lvl2pPr rtl="0">
              <a:buNone/>
              <a:defRPr sz="2000">
                <a:solidFill>
                  <a:schemeClr val="dk1"/>
                </a:solidFill>
                <a:latin typeface="Times New Roman"/>
                <a:ea typeface="Times New Roman"/>
                <a:cs typeface="Times New Roman"/>
                <a:sym typeface="Times New Roman"/>
              </a:defRPr>
            </a:lvl2pPr>
            <a:lvl3pPr rtl="0">
              <a:buNone/>
              <a:defRPr sz="2000">
                <a:solidFill>
                  <a:schemeClr val="dk1"/>
                </a:solidFill>
                <a:latin typeface="Times New Roman"/>
                <a:ea typeface="Times New Roman"/>
                <a:cs typeface="Times New Roman"/>
                <a:sym typeface="Times New Roman"/>
              </a:defRPr>
            </a:lvl3pPr>
            <a:lvl4pPr rtl="0">
              <a:buNone/>
              <a:defRPr sz="2000">
                <a:solidFill>
                  <a:schemeClr val="dk1"/>
                </a:solidFill>
                <a:latin typeface="Times New Roman"/>
                <a:ea typeface="Times New Roman"/>
                <a:cs typeface="Times New Roman"/>
                <a:sym typeface="Times New Roman"/>
              </a:defRPr>
            </a:lvl4pPr>
            <a:lvl5pPr rtl="0">
              <a:buNone/>
              <a:defRPr sz="2000">
                <a:solidFill>
                  <a:schemeClr val="dk1"/>
                </a:solidFill>
                <a:latin typeface="Times New Roman"/>
                <a:ea typeface="Times New Roman"/>
                <a:cs typeface="Times New Roman"/>
                <a:sym typeface="Times New Roman"/>
              </a:defRPr>
            </a:lvl5pPr>
            <a:lvl6pPr rtl="0">
              <a:buNone/>
              <a:defRPr sz="1800"/>
            </a:lvl6pPr>
            <a:lvl7pPr rtl="0">
              <a:buNone/>
              <a:defRPr sz="1800"/>
            </a:lvl7pPr>
            <a:lvl8pPr rtl="0">
              <a:buNone/>
              <a:defRPr sz="1800"/>
            </a:lvl8pPr>
            <a:lvl9pPr rtl="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66"/>
        <p:cNvGrpSpPr/>
        <p:nvPr/>
      </p:nvGrpSpPr>
      <p:grpSpPr>
        <a:xfrm>
          <a:off x="0" y="0"/>
          <a:ext cx="0" cy="0"/>
          <a:chOff x="0" y="0"/>
          <a:chExt cx="0" cy="0"/>
        </a:xfrm>
      </p:grpSpPr>
      <p:sp>
        <p:nvSpPr>
          <p:cNvPr id="67" name="Shape 67"/>
          <p:cNvSpPr/>
          <p:nvPr/>
        </p:nvSpPr>
        <p:spPr>
          <a:xfrm>
            <a:off x="0" y="0"/>
            <a:ext cx="9144000" cy="1249799"/>
          </a:xfrm>
          <a:prstGeom prst="rect">
            <a:avLst/>
          </a:prstGeom>
          <a:solidFill>
            <a:srgbClr val="000000"/>
          </a:solidFill>
          <a:ln>
            <a:noFill/>
          </a:ln>
        </p:spPr>
        <p:txBody>
          <a:bodyPr lIns="91425" tIns="45700" rIns="91425" bIns="45700" anchor="ctr" anchorCtr="0">
            <a:spAutoFit/>
          </a:bodyPr>
          <a:lstStyle/>
          <a:p>
            <a:endParaRPr/>
          </a:p>
        </p:txBody>
      </p:sp>
      <p:sp>
        <p:nvSpPr>
          <p:cNvPr id="68" name="Shape 68"/>
          <p:cNvSpPr/>
          <p:nvPr/>
        </p:nvSpPr>
        <p:spPr>
          <a:xfrm>
            <a:off x="0" y="301687"/>
            <a:ext cx="9143999" cy="1058821"/>
          </a:xfrm>
          <a:custGeom>
            <a:avLst/>
            <a:gdLst/>
            <a:ahLst/>
            <a:cxnLst/>
            <a:rect l="0" t="0" r="0" b="0"/>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lIns="91425" tIns="45700" rIns="91425" bIns="45700" anchor="ctr" anchorCtr="0">
            <a:spAutoFit/>
          </a:bodyPr>
          <a:lstStyle/>
          <a:p>
            <a:endParaRPr/>
          </a:p>
        </p:txBody>
      </p:sp>
      <p:cxnSp>
        <p:nvCxnSpPr>
          <p:cNvPr id="69" name="Shape 69"/>
          <p:cNvCxnSpPr/>
          <p:nvPr/>
        </p:nvCxnSpPr>
        <p:spPr>
          <a:xfrm rot="10800000" flipH="1">
            <a:off x="2258963" y="1045040"/>
            <a:ext cx="4602300" cy="9300"/>
          </a:xfrm>
          <a:prstGeom prst="straightConnector1">
            <a:avLst/>
          </a:prstGeom>
          <a:noFill/>
          <a:ln w="25400" cap="rnd">
            <a:solidFill>
              <a:schemeClr val="accent2"/>
            </a:solidFill>
            <a:prstDash val="dot"/>
            <a:round/>
            <a:headEnd type="none" w="med" len="med"/>
            <a:tailEnd type="none" w="med" len="med"/>
          </a:ln>
        </p:spPr>
      </p:cxnSp>
      <p:sp>
        <p:nvSpPr>
          <p:cNvPr id="70" name="Shape 70"/>
          <p:cNvSpPr txBox="1">
            <a:spLocks noGrp="1"/>
          </p:cNvSpPr>
          <p:nvPr>
            <p:ph type="title"/>
          </p:nvPr>
        </p:nvSpPr>
        <p:spPr>
          <a:xfrm>
            <a:off x="457200" y="17761"/>
            <a:ext cx="8229600" cy="1143000"/>
          </a:xfrm>
          <a:prstGeom prst="rect">
            <a:avLst/>
          </a:prstGeom>
          <a:noFill/>
          <a:ln>
            <a:noFill/>
          </a:ln>
        </p:spPr>
        <p:txBody>
          <a:bodyPr lIns="91425" tIns="91425" rIns="91425" bIns="91425" anchor="ctr" anchorCtr="0"/>
          <a:lstStyle>
            <a:lvl1pPr algn="ctr" rtl="0">
              <a:spcBef>
                <a:spcPts val="0"/>
              </a:spcBef>
              <a:buClr>
                <a:srgbClr val="FFFFFF"/>
              </a:buClr>
              <a:buSzPct val="100000"/>
              <a:buNone/>
              <a:defRPr sz="4400">
                <a:solidFill>
                  <a:srgbClr val="FFFFFF"/>
                </a:solidFill>
              </a:defRPr>
            </a:lvl1pPr>
            <a:lvl2pPr algn="ctr" rtl="0">
              <a:spcBef>
                <a:spcPts val="0"/>
              </a:spcBef>
              <a:buClr>
                <a:srgbClr val="FFFFFF"/>
              </a:buClr>
              <a:buSzPct val="100000"/>
              <a:buNone/>
              <a:defRPr sz="4400">
                <a:solidFill>
                  <a:srgbClr val="FFFFFF"/>
                </a:solidFill>
              </a:defRPr>
            </a:lvl2pPr>
            <a:lvl3pPr algn="ctr" rtl="0">
              <a:spcBef>
                <a:spcPts val="0"/>
              </a:spcBef>
              <a:buClr>
                <a:srgbClr val="FFFFFF"/>
              </a:buClr>
              <a:buSzPct val="100000"/>
              <a:buNone/>
              <a:defRPr sz="4400">
                <a:solidFill>
                  <a:srgbClr val="FFFFFF"/>
                </a:solidFill>
              </a:defRPr>
            </a:lvl3pPr>
            <a:lvl4pPr algn="ctr" rtl="0">
              <a:spcBef>
                <a:spcPts val="0"/>
              </a:spcBef>
              <a:buClr>
                <a:srgbClr val="FFFFFF"/>
              </a:buClr>
              <a:buSzPct val="100000"/>
              <a:buNone/>
              <a:defRPr sz="4400">
                <a:solidFill>
                  <a:srgbClr val="FFFFFF"/>
                </a:solidFill>
              </a:defRPr>
            </a:lvl4pPr>
            <a:lvl5pPr algn="ctr" rtl="0">
              <a:spcBef>
                <a:spcPts val="0"/>
              </a:spcBef>
              <a:buClr>
                <a:srgbClr val="FFFFFF"/>
              </a:buClr>
              <a:buSzPct val="100000"/>
              <a:buNone/>
              <a:defRPr sz="4400">
                <a:solidFill>
                  <a:srgbClr val="FFFFFF"/>
                </a:solidFill>
              </a:defRPr>
            </a:lvl5pPr>
            <a:lvl6pPr algn="ctr" rtl="0">
              <a:spcBef>
                <a:spcPts val="0"/>
              </a:spcBef>
              <a:buClr>
                <a:srgbClr val="FFFFFF"/>
              </a:buClr>
              <a:buSzPct val="100000"/>
              <a:buNone/>
              <a:defRPr sz="4400">
                <a:solidFill>
                  <a:srgbClr val="FFFFFF"/>
                </a:solidFill>
              </a:defRPr>
            </a:lvl6pPr>
            <a:lvl7pPr algn="ctr" rtl="0">
              <a:spcBef>
                <a:spcPts val="0"/>
              </a:spcBef>
              <a:buClr>
                <a:srgbClr val="FFFFFF"/>
              </a:buClr>
              <a:buSzPct val="100000"/>
              <a:buNone/>
              <a:defRPr sz="4400">
                <a:solidFill>
                  <a:srgbClr val="FFFFFF"/>
                </a:solidFill>
              </a:defRPr>
            </a:lvl7pPr>
            <a:lvl8pPr algn="ctr" rtl="0">
              <a:spcBef>
                <a:spcPts val="0"/>
              </a:spcBef>
              <a:buClr>
                <a:srgbClr val="FFFFFF"/>
              </a:buClr>
              <a:buSzPct val="100000"/>
              <a:buNone/>
              <a:defRPr sz="4400">
                <a:solidFill>
                  <a:srgbClr val="FFFFFF"/>
                </a:solidFill>
              </a:defRPr>
            </a:lvl8pPr>
            <a:lvl9pPr algn="ctr" rtl="0">
              <a:spcBef>
                <a:spcPts val="0"/>
              </a:spcBef>
              <a:buClr>
                <a:srgbClr val="FFFFFF"/>
              </a:buClr>
              <a:buSzPct val="100000"/>
              <a:buNone/>
              <a:defRPr sz="4400">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71"/>
        <p:cNvGrpSpPr/>
        <p:nvPr/>
      </p:nvGrpSpPr>
      <p:grpSpPr>
        <a:xfrm>
          <a:off x="0" y="0"/>
          <a:ext cx="0" cy="0"/>
          <a:chOff x="0" y="0"/>
          <a:chExt cx="0" cy="0"/>
        </a:xfrm>
      </p:grpSpPr>
      <p:sp>
        <p:nvSpPr>
          <p:cNvPr id="72" name="Shape 72"/>
          <p:cNvSpPr/>
          <p:nvPr/>
        </p:nvSpPr>
        <p:spPr>
          <a:xfrm rot="10800000">
            <a:off x="-5937" y="5483652"/>
            <a:ext cx="4453249" cy="1374347"/>
          </a:xfrm>
          <a:custGeom>
            <a:avLst/>
            <a:gdLst/>
            <a:ahLst/>
            <a:cxnLst/>
            <a:rect l="0" t="0" r="0" b="0"/>
            <a:pathLst>
              <a:path w="4453250" h="1869860" extrusionOk="0">
                <a:moveTo>
                  <a:pt x="4447791" y="1726390"/>
                </a:moveTo>
                <a:lnTo>
                  <a:pt x="4219291" y="1869860"/>
                </a:lnTo>
                <a:lnTo>
                  <a:pt x="3980162" y="1715763"/>
                </a:lnTo>
                <a:lnTo>
                  <a:pt x="3746348" y="1864546"/>
                </a:lnTo>
                <a:lnTo>
                  <a:pt x="3512534" y="1726390"/>
                </a:lnTo>
                <a:lnTo>
                  <a:pt x="3284033" y="1864546"/>
                </a:lnTo>
                <a:lnTo>
                  <a:pt x="3044905" y="1731704"/>
                </a:lnTo>
                <a:lnTo>
                  <a:pt x="2805777" y="1864546"/>
                </a:lnTo>
                <a:lnTo>
                  <a:pt x="2571963" y="1731704"/>
                </a:lnTo>
                <a:lnTo>
                  <a:pt x="2343462" y="1864546"/>
                </a:lnTo>
                <a:lnTo>
                  <a:pt x="2104334" y="1726390"/>
                </a:lnTo>
                <a:lnTo>
                  <a:pt x="1865206" y="1869860"/>
                </a:lnTo>
                <a:lnTo>
                  <a:pt x="1631391" y="1715763"/>
                </a:lnTo>
                <a:lnTo>
                  <a:pt x="1402891" y="1869860"/>
                </a:lnTo>
                <a:lnTo>
                  <a:pt x="1163763" y="1726390"/>
                </a:lnTo>
                <a:lnTo>
                  <a:pt x="935262" y="1869860"/>
                </a:lnTo>
                <a:lnTo>
                  <a:pt x="696134" y="1726390"/>
                </a:lnTo>
                <a:lnTo>
                  <a:pt x="457006" y="1864546"/>
                </a:lnTo>
                <a:lnTo>
                  <a:pt x="217877" y="1726390"/>
                </a:lnTo>
                <a:lnTo>
                  <a:pt x="5" y="1869860"/>
                </a:lnTo>
                <a:cubicBezTo>
                  <a:pt x="3" y="1246574"/>
                  <a:pt x="2" y="623287"/>
                  <a:pt x="0" y="1"/>
                </a:cubicBezTo>
                <a:lnTo>
                  <a:pt x="4453250" y="0"/>
                </a:lnTo>
              </a:path>
            </a:pathLst>
          </a:custGeom>
          <a:solidFill>
            <a:schemeClr val="dk2"/>
          </a:solidFill>
          <a:ln>
            <a:noFill/>
          </a:ln>
        </p:spPr>
        <p:txBody>
          <a:bodyPr lIns="91425" tIns="45700" rIns="91425" bIns="45700" anchor="ctr" anchorCtr="0">
            <a:spAutoFit/>
          </a:bodyPr>
          <a:lstStyle/>
          <a:p>
            <a:endParaRPr/>
          </a:p>
        </p:txBody>
      </p:sp>
      <p:cxnSp>
        <p:nvCxnSpPr>
          <p:cNvPr id="73" name="Shape 73"/>
          <p:cNvCxnSpPr/>
          <p:nvPr/>
        </p:nvCxnSpPr>
        <p:spPr>
          <a:xfrm>
            <a:off x="388492" y="5879569"/>
            <a:ext cx="3708599" cy="4799"/>
          </a:xfrm>
          <a:prstGeom prst="straightConnector1">
            <a:avLst/>
          </a:prstGeom>
          <a:noFill/>
          <a:ln w="25400" cap="rnd">
            <a:solidFill>
              <a:schemeClr val="accent2"/>
            </a:solidFill>
            <a:prstDash val="dot"/>
            <a:round/>
            <a:headEnd type="none" w="med" len="med"/>
            <a:tailEnd type="none" w="med" len="med"/>
          </a:ln>
        </p:spPr>
      </p:cxnSp>
      <p:sp>
        <p:nvSpPr>
          <p:cNvPr id="74" name="Shape 74"/>
          <p:cNvSpPr txBox="1">
            <a:spLocks noGrp="1"/>
          </p:cNvSpPr>
          <p:nvPr>
            <p:ph type="body" idx="1"/>
          </p:nvPr>
        </p:nvSpPr>
        <p:spPr>
          <a:xfrm>
            <a:off x="388492" y="5991680"/>
            <a:ext cx="3644400" cy="516899"/>
          </a:xfrm>
          <a:prstGeom prst="rect">
            <a:avLst/>
          </a:prstGeom>
          <a:noFill/>
          <a:ln>
            <a:noFill/>
          </a:ln>
        </p:spPr>
        <p:txBody>
          <a:bodyPr lIns="91425" tIns="91425" rIns="91425" bIns="91425" anchor="t" anchorCtr="0"/>
          <a:lstStyle>
            <a:lvl1pPr marL="0" indent="88900" rtl="0">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1pPr>
            <a:lvl2pPr marL="0" indent="88900" rtl="0">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2pPr>
            <a:lvl3pPr marL="0" indent="88900" rtl="0">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3pPr>
            <a:lvl4pPr marL="0" indent="88900" rtl="0">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4pPr>
            <a:lvl5pPr marL="0" indent="88900" rtl="0">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5pPr>
            <a:lvl6pPr marL="0" indent="88900" rtl="0">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6pPr>
            <a:lvl7pPr marL="0" indent="88900" rtl="0">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7pPr>
            <a:lvl8pPr marL="0" indent="88900" rtl="0">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8pPr>
            <a:lvl9pPr marL="0" indent="88900" rtl="0">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8" name="Shape 78"/>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4" name="Shape 84"/>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85" name="Shape 85"/>
          <p:cNvSpPr txBox="1">
            <a:spLocks noGrp="1"/>
          </p:cNvSpPr>
          <p:nvPr>
            <p:ph type="body" idx="2"/>
          </p:nvPr>
        </p:nvSpPr>
        <p:spPr>
          <a:xfrm>
            <a:off x="4648200" y="1600200"/>
            <a:ext cx="4038599" cy="4526100"/>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86" name="Shape 86"/>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7" name="Shape 87"/>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8" name="Shape 88"/>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97" name="Shape 9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Calibri"/>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Calibri"/>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9pPr>
          </a:lstStyle>
          <a:p>
            <a:endParaRPr/>
          </a:p>
        </p:txBody>
      </p:sp>
      <p:sp>
        <p:nvSpPr>
          <p:cNvPr id="98" name="Shape 9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9" name="Shape 9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00" name="Shape 10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grpSp>
        <p:nvGrpSpPr>
          <p:cNvPr id="5" name="Shape 5"/>
          <p:cNvGrpSpPr/>
          <p:nvPr/>
        </p:nvGrpSpPr>
        <p:grpSpPr>
          <a:xfrm>
            <a:off x="0" y="8278"/>
            <a:ext cx="9144067" cy="6849600"/>
            <a:chOff x="0" y="14677"/>
            <a:chExt cx="9144067" cy="6849600"/>
          </a:xfrm>
        </p:grpSpPr>
        <p:sp>
          <p:nvSpPr>
            <p:cNvPr id="6" name="Shape 6"/>
            <p:cNvSpPr/>
            <p:nvPr/>
          </p:nvSpPr>
          <p:spPr>
            <a:xfrm>
              <a:off x="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7" name="Shape 7"/>
            <p:cNvSpPr/>
            <p:nvPr/>
          </p:nvSpPr>
          <p:spPr>
            <a:xfrm>
              <a:off x="234838"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8" name="Shape 8"/>
            <p:cNvSpPr/>
            <p:nvPr/>
          </p:nvSpPr>
          <p:spPr>
            <a:xfrm>
              <a:off x="46967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9" name="Shape 9"/>
            <p:cNvSpPr/>
            <p:nvPr/>
          </p:nvSpPr>
          <p:spPr>
            <a:xfrm>
              <a:off x="70451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10" name="Shape 10"/>
            <p:cNvSpPr/>
            <p:nvPr/>
          </p:nvSpPr>
          <p:spPr>
            <a:xfrm>
              <a:off x="93935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11" name="Shape 11"/>
            <p:cNvSpPr/>
            <p:nvPr/>
          </p:nvSpPr>
          <p:spPr>
            <a:xfrm>
              <a:off x="117419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12" name="Shape 12"/>
            <p:cNvSpPr/>
            <p:nvPr/>
          </p:nvSpPr>
          <p:spPr>
            <a:xfrm>
              <a:off x="140903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13" name="Shape 13"/>
            <p:cNvSpPr/>
            <p:nvPr/>
          </p:nvSpPr>
          <p:spPr>
            <a:xfrm>
              <a:off x="164387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14" name="Shape 14"/>
            <p:cNvSpPr/>
            <p:nvPr/>
          </p:nvSpPr>
          <p:spPr>
            <a:xfrm>
              <a:off x="187871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15" name="Shape 15"/>
            <p:cNvSpPr/>
            <p:nvPr/>
          </p:nvSpPr>
          <p:spPr>
            <a:xfrm>
              <a:off x="211355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16" name="Shape 16"/>
            <p:cNvSpPr/>
            <p:nvPr/>
          </p:nvSpPr>
          <p:spPr>
            <a:xfrm>
              <a:off x="234839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17" name="Shape 17"/>
            <p:cNvSpPr/>
            <p:nvPr/>
          </p:nvSpPr>
          <p:spPr>
            <a:xfrm>
              <a:off x="2583228"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18" name="Shape 18"/>
            <p:cNvSpPr/>
            <p:nvPr/>
          </p:nvSpPr>
          <p:spPr>
            <a:xfrm>
              <a:off x="281806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19" name="Shape 19"/>
            <p:cNvSpPr/>
            <p:nvPr/>
          </p:nvSpPr>
          <p:spPr>
            <a:xfrm>
              <a:off x="305290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20" name="Shape 20"/>
            <p:cNvSpPr/>
            <p:nvPr/>
          </p:nvSpPr>
          <p:spPr>
            <a:xfrm>
              <a:off x="328774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21" name="Shape 21"/>
            <p:cNvSpPr/>
            <p:nvPr/>
          </p:nvSpPr>
          <p:spPr>
            <a:xfrm>
              <a:off x="352258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22" name="Shape 22"/>
            <p:cNvSpPr/>
            <p:nvPr/>
          </p:nvSpPr>
          <p:spPr>
            <a:xfrm>
              <a:off x="375742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23" name="Shape 23"/>
            <p:cNvSpPr/>
            <p:nvPr/>
          </p:nvSpPr>
          <p:spPr>
            <a:xfrm>
              <a:off x="399226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24" name="Shape 24"/>
            <p:cNvSpPr/>
            <p:nvPr/>
          </p:nvSpPr>
          <p:spPr>
            <a:xfrm>
              <a:off x="422710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25" name="Shape 25"/>
            <p:cNvSpPr/>
            <p:nvPr/>
          </p:nvSpPr>
          <p:spPr>
            <a:xfrm>
              <a:off x="446194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26" name="Shape 26"/>
            <p:cNvSpPr/>
            <p:nvPr/>
          </p:nvSpPr>
          <p:spPr>
            <a:xfrm>
              <a:off x="469678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27" name="Shape 27"/>
            <p:cNvSpPr/>
            <p:nvPr/>
          </p:nvSpPr>
          <p:spPr>
            <a:xfrm>
              <a:off x="4931619"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28" name="Shape 28"/>
            <p:cNvSpPr/>
            <p:nvPr/>
          </p:nvSpPr>
          <p:spPr>
            <a:xfrm>
              <a:off x="516645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29" name="Shape 29"/>
            <p:cNvSpPr/>
            <p:nvPr/>
          </p:nvSpPr>
          <p:spPr>
            <a:xfrm>
              <a:off x="540129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30" name="Shape 30"/>
            <p:cNvSpPr/>
            <p:nvPr/>
          </p:nvSpPr>
          <p:spPr>
            <a:xfrm>
              <a:off x="563613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31" name="Shape 31"/>
            <p:cNvSpPr/>
            <p:nvPr/>
          </p:nvSpPr>
          <p:spPr>
            <a:xfrm>
              <a:off x="587097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32" name="Shape 32"/>
            <p:cNvSpPr/>
            <p:nvPr/>
          </p:nvSpPr>
          <p:spPr>
            <a:xfrm>
              <a:off x="6105814"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33" name="Shape 33"/>
            <p:cNvSpPr/>
            <p:nvPr/>
          </p:nvSpPr>
          <p:spPr>
            <a:xfrm>
              <a:off x="634065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34" name="Shape 34"/>
            <p:cNvSpPr/>
            <p:nvPr/>
          </p:nvSpPr>
          <p:spPr>
            <a:xfrm>
              <a:off x="657549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35" name="Shape 35"/>
            <p:cNvSpPr/>
            <p:nvPr/>
          </p:nvSpPr>
          <p:spPr>
            <a:xfrm>
              <a:off x="681033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36" name="Shape 36"/>
            <p:cNvSpPr/>
            <p:nvPr/>
          </p:nvSpPr>
          <p:spPr>
            <a:xfrm>
              <a:off x="704517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37" name="Shape 37"/>
            <p:cNvSpPr/>
            <p:nvPr/>
          </p:nvSpPr>
          <p:spPr>
            <a:xfrm>
              <a:off x="7280009"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38" name="Shape 38"/>
            <p:cNvSpPr/>
            <p:nvPr/>
          </p:nvSpPr>
          <p:spPr>
            <a:xfrm>
              <a:off x="751484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39" name="Shape 39"/>
            <p:cNvSpPr/>
            <p:nvPr/>
          </p:nvSpPr>
          <p:spPr>
            <a:xfrm>
              <a:off x="774968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40" name="Shape 40"/>
            <p:cNvSpPr/>
            <p:nvPr/>
          </p:nvSpPr>
          <p:spPr>
            <a:xfrm>
              <a:off x="798452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41" name="Shape 41"/>
            <p:cNvSpPr/>
            <p:nvPr/>
          </p:nvSpPr>
          <p:spPr>
            <a:xfrm>
              <a:off x="8219364"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42" name="Shape 42"/>
            <p:cNvSpPr/>
            <p:nvPr/>
          </p:nvSpPr>
          <p:spPr>
            <a:xfrm>
              <a:off x="845420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43" name="Shape 43"/>
            <p:cNvSpPr/>
            <p:nvPr/>
          </p:nvSpPr>
          <p:spPr>
            <a:xfrm>
              <a:off x="868904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sp>
          <p:nvSpPr>
            <p:cNvPr id="44" name="Shape 44"/>
            <p:cNvSpPr/>
            <p:nvPr/>
          </p:nvSpPr>
          <p:spPr>
            <a:xfrm>
              <a:off x="892386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spAutoFit/>
            </a:bodyPr>
            <a:lstStyle/>
            <a:p>
              <a:endParaRPr/>
            </a:p>
          </p:txBody>
        </p:sp>
      </p:grpSp>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indent="279400" algn="ctr" rtl="0">
              <a:spcBef>
                <a:spcPts val="0"/>
              </a:spcBef>
              <a:buClr>
                <a:srgbClr val="FFFFFF"/>
              </a:buClr>
              <a:buSzPct val="100000"/>
              <a:buFont typeface="Arial"/>
              <a:buNone/>
              <a:defRPr sz="4400" b="0" i="0" u="none" strike="noStrike" cap="none" baseline="0">
                <a:solidFill>
                  <a:srgbClr val="FFFFFF"/>
                </a:solidFill>
                <a:latin typeface="Arial"/>
                <a:ea typeface="Arial"/>
                <a:cs typeface="Arial"/>
                <a:sym typeface="Arial"/>
              </a:defRPr>
            </a:lvl1pPr>
            <a:lvl2pPr marL="0" indent="279400" algn="ctr" rtl="0">
              <a:spcBef>
                <a:spcPts val="0"/>
              </a:spcBef>
              <a:buClr>
                <a:srgbClr val="FFFFFF"/>
              </a:buClr>
              <a:buSzPct val="100000"/>
              <a:buFont typeface="Arial"/>
              <a:buNone/>
              <a:defRPr sz="4400" b="0" i="0" u="none" strike="noStrike" cap="none" baseline="0">
                <a:solidFill>
                  <a:srgbClr val="FFFFFF"/>
                </a:solidFill>
                <a:latin typeface="Arial"/>
                <a:ea typeface="Arial"/>
                <a:cs typeface="Arial"/>
                <a:sym typeface="Arial"/>
              </a:defRPr>
            </a:lvl2pPr>
            <a:lvl3pPr marL="0" indent="279400" algn="ctr" rtl="0">
              <a:spcBef>
                <a:spcPts val="0"/>
              </a:spcBef>
              <a:buClr>
                <a:srgbClr val="FFFFFF"/>
              </a:buClr>
              <a:buSzPct val="100000"/>
              <a:buFont typeface="Arial"/>
              <a:buNone/>
              <a:defRPr sz="4400" b="0" i="0" u="none" strike="noStrike" cap="none" baseline="0">
                <a:solidFill>
                  <a:srgbClr val="FFFFFF"/>
                </a:solidFill>
                <a:latin typeface="Arial"/>
                <a:ea typeface="Arial"/>
                <a:cs typeface="Arial"/>
                <a:sym typeface="Arial"/>
              </a:defRPr>
            </a:lvl3pPr>
            <a:lvl4pPr marL="0" indent="279400" algn="ctr" rtl="0">
              <a:spcBef>
                <a:spcPts val="0"/>
              </a:spcBef>
              <a:buClr>
                <a:srgbClr val="FFFFFF"/>
              </a:buClr>
              <a:buSzPct val="100000"/>
              <a:buFont typeface="Arial"/>
              <a:buNone/>
              <a:defRPr sz="4400" b="0" i="0" u="none" strike="noStrike" cap="none" baseline="0">
                <a:solidFill>
                  <a:srgbClr val="FFFFFF"/>
                </a:solidFill>
                <a:latin typeface="Arial"/>
                <a:ea typeface="Arial"/>
                <a:cs typeface="Arial"/>
                <a:sym typeface="Arial"/>
              </a:defRPr>
            </a:lvl4pPr>
            <a:lvl5pPr marL="0" indent="279400" algn="ctr" rtl="0">
              <a:spcBef>
                <a:spcPts val="0"/>
              </a:spcBef>
              <a:buClr>
                <a:srgbClr val="FFFFFF"/>
              </a:buClr>
              <a:buSzPct val="100000"/>
              <a:buFont typeface="Arial"/>
              <a:buNone/>
              <a:defRPr sz="4400" b="0" i="0" u="none" strike="noStrike" cap="none" baseline="0">
                <a:solidFill>
                  <a:srgbClr val="FFFFFF"/>
                </a:solidFill>
                <a:latin typeface="Arial"/>
                <a:ea typeface="Arial"/>
                <a:cs typeface="Arial"/>
                <a:sym typeface="Arial"/>
              </a:defRPr>
            </a:lvl5pPr>
            <a:lvl6pPr marL="0" indent="279400" algn="ctr" rtl="0">
              <a:spcBef>
                <a:spcPts val="0"/>
              </a:spcBef>
              <a:buClr>
                <a:srgbClr val="FFFFFF"/>
              </a:buClr>
              <a:buSzPct val="100000"/>
              <a:buFont typeface="Arial"/>
              <a:buNone/>
              <a:defRPr sz="4400" b="0" i="0" u="none" strike="noStrike" cap="none" baseline="0">
                <a:solidFill>
                  <a:srgbClr val="FFFFFF"/>
                </a:solidFill>
                <a:latin typeface="Arial"/>
                <a:ea typeface="Arial"/>
                <a:cs typeface="Arial"/>
                <a:sym typeface="Arial"/>
              </a:defRPr>
            </a:lvl6pPr>
            <a:lvl7pPr marL="0" indent="279400" algn="ctr" rtl="0">
              <a:spcBef>
                <a:spcPts val="0"/>
              </a:spcBef>
              <a:buClr>
                <a:srgbClr val="FFFFFF"/>
              </a:buClr>
              <a:buSzPct val="100000"/>
              <a:buFont typeface="Arial"/>
              <a:buNone/>
              <a:defRPr sz="4400" b="0" i="0" u="none" strike="noStrike" cap="none" baseline="0">
                <a:solidFill>
                  <a:srgbClr val="FFFFFF"/>
                </a:solidFill>
                <a:latin typeface="Arial"/>
                <a:ea typeface="Arial"/>
                <a:cs typeface="Arial"/>
                <a:sym typeface="Arial"/>
              </a:defRPr>
            </a:lvl7pPr>
            <a:lvl8pPr marL="0" indent="279400" algn="ctr" rtl="0">
              <a:spcBef>
                <a:spcPts val="0"/>
              </a:spcBef>
              <a:buClr>
                <a:srgbClr val="FFFFFF"/>
              </a:buClr>
              <a:buSzPct val="100000"/>
              <a:buFont typeface="Arial"/>
              <a:buNone/>
              <a:defRPr sz="4400" b="0" i="0" u="none" strike="noStrike" cap="none" baseline="0">
                <a:solidFill>
                  <a:srgbClr val="FFFFFF"/>
                </a:solidFill>
                <a:latin typeface="Arial"/>
                <a:ea typeface="Arial"/>
                <a:cs typeface="Arial"/>
                <a:sym typeface="Arial"/>
              </a:defRPr>
            </a:lvl8pPr>
            <a:lvl9pPr marL="0" indent="279400" algn="ctr" rtl="0">
              <a:spcBef>
                <a:spcPts val="0"/>
              </a:spcBef>
              <a:buClr>
                <a:srgbClr val="FFFFFF"/>
              </a:buClr>
              <a:buSzPct val="100000"/>
              <a:buFont typeface="Arial"/>
              <a:buNone/>
              <a:defRPr sz="4400" b="0" i="0" u="none" strike="noStrike" cap="none" baseline="0">
                <a:solidFill>
                  <a:srgbClr val="FFFFFF"/>
                </a:solidFill>
                <a:latin typeface="Arial"/>
                <a:ea typeface="Arial"/>
                <a:cs typeface="Arial"/>
                <a:sym typeface="Arial"/>
              </a:defRPr>
            </a:lvl9pPr>
          </a:lstStyle>
          <a:p>
            <a:endParaRPr/>
          </a:p>
        </p:txBody>
      </p:sp>
      <p:sp>
        <p:nvSpPr>
          <p:cNvPr id="46" name="Shape 4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indent="-342900" algn="l" rtl="0">
              <a:spcBef>
                <a:spcPts val="0"/>
              </a:spcBef>
              <a:buClr>
                <a:schemeClr val="dk1"/>
              </a:buClr>
              <a:buSzPct val="166666"/>
              <a:buFont typeface="Arial"/>
              <a:buChar char="•"/>
              <a:defRPr sz="2000" b="0" i="0" u="none" strike="noStrike" cap="none" baseline="0">
                <a:solidFill>
                  <a:schemeClr val="dk1"/>
                </a:solidFill>
                <a:latin typeface="Arial"/>
                <a:ea typeface="Arial"/>
                <a:cs typeface="Arial"/>
                <a:sym typeface="Arial"/>
              </a:defRPr>
            </a:lvl1pPr>
            <a:lvl2pPr marL="742950" indent="-285750" algn="l" rtl="0">
              <a:spcBef>
                <a:spcPts val="400"/>
              </a:spcBef>
              <a:buClr>
                <a:schemeClr val="dk1"/>
              </a:buClr>
              <a:buSzPct val="100000"/>
              <a:buFont typeface="Courier New"/>
              <a:buChar char="o"/>
              <a:defRPr sz="2000" b="0" i="0" u="none" strike="noStrike" cap="none" baseline="0">
                <a:solidFill>
                  <a:schemeClr val="dk1"/>
                </a:solidFill>
                <a:latin typeface="Arial"/>
                <a:ea typeface="Arial"/>
                <a:cs typeface="Arial"/>
                <a:sym typeface="Arial"/>
              </a:defRPr>
            </a:lvl2pPr>
            <a:lvl3pPr marL="1143000" indent="-228600" algn="l" rtl="0">
              <a:spcBef>
                <a:spcPts val="400"/>
              </a:spcBef>
              <a:buClr>
                <a:schemeClr val="dk1"/>
              </a:buClr>
              <a:buSzPct val="100000"/>
              <a:buFont typeface="Wingdings"/>
              <a:buChar char="§"/>
              <a:defRPr sz="2000" b="0" i="0" u="none" strike="noStrike" cap="none" baseline="0">
                <a:solidFill>
                  <a:schemeClr val="dk1"/>
                </a:solidFill>
                <a:latin typeface="Arial"/>
                <a:ea typeface="Arial"/>
                <a:cs typeface="Arial"/>
                <a:sym typeface="Arial"/>
              </a:defRPr>
            </a:lvl3pPr>
            <a:lvl4pPr marL="1600200" indent="-228600" algn="l" rtl="0">
              <a:spcBef>
                <a:spcPts val="400"/>
              </a:spcBef>
              <a:buClr>
                <a:schemeClr val="dk1"/>
              </a:buClr>
              <a:buSzPct val="166666"/>
              <a:buFont typeface="Arial"/>
              <a:buChar char="•"/>
              <a:defRPr sz="2000" b="0" i="0" u="none" strike="noStrike" cap="none" baseline="0">
                <a:solidFill>
                  <a:schemeClr val="dk1"/>
                </a:solidFill>
                <a:latin typeface="Arial"/>
                <a:ea typeface="Arial"/>
                <a:cs typeface="Arial"/>
                <a:sym typeface="Arial"/>
              </a:defRPr>
            </a:lvl4pPr>
            <a:lvl5pPr marL="2057400" indent="-228600" algn="l" rtl="0">
              <a:spcBef>
                <a:spcPts val="400"/>
              </a:spcBef>
              <a:buClr>
                <a:schemeClr val="dk1"/>
              </a:buClr>
              <a:buSzPct val="100000"/>
              <a:buFont typeface="Courier New"/>
              <a:buChar char="o"/>
              <a:defRPr sz="2000" b="0" i="0" u="none" strike="noStrike" cap="none" baseline="0">
                <a:solidFill>
                  <a:schemeClr val="dk1"/>
                </a:solidFill>
                <a:latin typeface="Arial"/>
                <a:ea typeface="Arial"/>
                <a:cs typeface="Arial"/>
                <a:sym typeface="Arial"/>
              </a:defRPr>
            </a:lvl5pPr>
            <a:lvl6pPr marL="2514600" indent="-228600" algn="l" rtl="0">
              <a:spcBef>
                <a:spcPts val="400"/>
              </a:spcBef>
              <a:buClr>
                <a:schemeClr val="dk1"/>
              </a:buClr>
              <a:buSzPct val="100000"/>
              <a:buFont typeface="Wingdings"/>
              <a:buChar char="§"/>
              <a:defRPr sz="2000" b="0" i="0" u="none" strike="noStrike" cap="none" baseline="0">
                <a:solidFill>
                  <a:schemeClr val="dk1"/>
                </a:solidFill>
                <a:latin typeface="Arial"/>
                <a:ea typeface="Arial"/>
                <a:cs typeface="Arial"/>
                <a:sym typeface="Arial"/>
              </a:defRPr>
            </a:lvl6pPr>
            <a:lvl7pPr marL="2971800" indent="-228600" algn="l" rtl="0">
              <a:spcBef>
                <a:spcPts val="400"/>
              </a:spcBef>
              <a:buClr>
                <a:schemeClr val="dk1"/>
              </a:buClr>
              <a:buSzPct val="166666"/>
              <a:buFont typeface="Arial"/>
              <a:buChar char="•"/>
              <a:defRPr sz="2000" b="0" i="0" u="none" strike="noStrike" cap="none" baseline="0">
                <a:solidFill>
                  <a:schemeClr val="dk1"/>
                </a:solidFill>
                <a:latin typeface="Arial"/>
                <a:ea typeface="Arial"/>
                <a:cs typeface="Arial"/>
                <a:sym typeface="Arial"/>
              </a:defRPr>
            </a:lvl7pPr>
            <a:lvl8pPr marL="3429000" indent="-228600" algn="l" rtl="0">
              <a:spcBef>
                <a:spcPts val="400"/>
              </a:spcBef>
              <a:buClr>
                <a:schemeClr val="dk1"/>
              </a:buClr>
              <a:buSzPct val="100000"/>
              <a:buFont typeface="Courier New"/>
              <a:buChar char="o"/>
              <a:defRPr sz="2000" b="0" i="0" u="none" strike="noStrike" cap="none" baseline="0">
                <a:solidFill>
                  <a:schemeClr val="dk1"/>
                </a:solidFill>
                <a:latin typeface="Arial"/>
                <a:ea typeface="Arial"/>
                <a:cs typeface="Arial"/>
                <a:sym typeface="Arial"/>
              </a:defRPr>
            </a:lvl8pPr>
            <a:lvl9pPr marL="3886200" indent="-228600" algn="l" rtl="0">
              <a:spcBef>
                <a:spcPts val="400"/>
              </a:spcBef>
              <a:buClr>
                <a:schemeClr val="dk1"/>
              </a:buClr>
              <a:buSzPct val="100000"/>
              <a:buFont typeface="Wingdings"/>
              <a:buChar char="§"/>
              <a:defRPr sz="20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91" name="Shape 9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2225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7780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136525"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hyperlink" Target="http://www.emc.com/collateral/demos/microsites/mediaplayer-video/cybercrime-trends-2012.htm" TargetMode="External"/><Relationship Id="rId13" Type="http://schemas.openxmlformats.org/officeDocument/2006/relationships/hyperlink" Target="http://www.benedelman.org/news/120704-1.html" TargetMode="External"/><Relationship Id="rId18" Type="http://schemas.openxmlformats.org/officeDocument/2006/relationships/hyperlink" Target="http://toonclips.com/600/10953.jpg" TargetMode="External"/><Relationship Id="rId3" Type="http://schemas.openxmlformats.org/officeDocument/2006/relationships/hyperlink" Target="http://www.net-security.org/article.php?id=485" TargetMode="External"/><Relationship Id="rId21" Type="http://schemas.openxmlformats.org/officeDocument/2006/relationships/hyperlink" Target="http://onlinesecurityservices.blogspot.com/2008/03/full-disclosure.html" TargetMode="External"/><Relationship Id="rId7" Type="http://schemas.openxmlformats.org/officeDocument/2006/relationships/hyperlink" Target="http://www.youtube.com/watch?v=iQsKdtjwtYI&amp;feature=related" TargetMode="External"/><Relationship Id="rId12" Type="http://schemas.openxmlformats.org/officeDocument/2006/relationships/hyperlink" Target="http://www.bbc.co.uk/news/world-middle-east-11414483" TargetMode="External"/><Relationship Id="rId17" Type="http://schemas.openxmlformats.org/officeDocument/2006/relationships/hyperlink" Target="http://www.usnews.com/usnews/culture/articles/000703/archive_015408.htm" TargetMode="External"/><Relationship Id="rId2" Type="http://schemas.openxmlformats.org/officeDocument/2006/relationships/notesSlide" Target="../notesSlides/notesSlide55.xml"/><Relationship Id="rId16" Type="http://schemas.openxmlformats.org/officeDocument/2006/relationships/hyperlink" Target="http://mashable.com/2012/04/19/google-bombs/" TargetMode="External"/><Relationship Id="rId20" Type="http://schemas.openxmlformats.org/officeDocument/2006/relationships/hyperlink" Target="http://www.windows-noob.com/review/ie7/screenshots/xpspyware.jpg" TargetMode="External"/><Relationship Id="rId1" Type="http://schemas.openxmlformats.org/officeDocument/2006/relationships/slideLayout" Target="../slideLayouts/slideLayout8.xml"/><Relationship Id="rId6" Type="http://schemas.openxmlformats.org/officeDocument/2006/relationships/hyperlink" Target="http://www.huffingtonpost.com/2012/08/21/cybersecurity-threats-fact-of-the-day_n_1817671.html" TargetMode="External"/><Relationship Id="rId11" Type="http://schemas.openxmlformats.org/officeDocument/2006/relationships/hyperlink" Target="http://en.wikipedia.org/wiki/Spyware" TargetMode="External"/><Relationship Id="rId5" Type="http://schemas.openxmlformats.org/officeDocument/2006/relationships/hyperlink" Target="http://www.ehow.com/list_6103307_internet-antivirus-security-software.html" TargetMode="External"/><Relationship Id="rId15" Type="http://schemas.openxmlformats.org/officeDocument/2006/relationships/hyperlink" Target="http://www.linksandlaw.com/technicalbackground-google-bombing.htm" TargetMode="External"/><Relationship Id="rId23" Type="http://schemas.openxmlformats.org/officeDocument/2006/relationships/hyperlink" Target="http://www.greendaycommunity.org/topic/86705-the-lonely-island/" TargetMode="External"/><Relationship Id="rId10" Type="http://schemas.openxmlformats.org/officeDocument/2006/relationships/hyperlink" Target="http://www.scribd.com/doc/14293817/Homeland-Security-A-Technology-Forecast" TargetMode="External"/><Relationship Id="rId19" Type="http://schemas.openxmlformats.org/officeDocument/2006/relationships/hyperlink" Target="http://techrights.org/wp-content/uploads/2008/12/1099212_pie_chart_color_4.jpg" TargetMode="External"/><Relationship Id="rId4" Type="http://schemas.openxmlformats.org/officeDocument/2006/relationships/hyperlink" Target="http://www.av-comparatives.org/images/stories/test/summary/summary2011.pdf" TargetMode="External"/><Relationship Id="rId9" Type="http://schemas.openxmlformats.org/officeDocument/2006/relationships/hyperlink" Target="http://en.wikipedia.org/wiki/Spambot" TargetMode="External"/><Relationship Id="rId14" Type="http://schemas.openxmlformats.org/officeDocument/2006/relationships/hyperlink" Target="http://news.cnet.com/2010-1032-5307831.html" TargetMode="External"/><Relationship Id="rId22" Type="http://schemas.openxmlformats.org/officeDocument/2006/relationships/hyperlink" Target="http://en.wikipedia.org/wiki/Computer_vir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ctrTitle"/>
          </p:nvPr>
        </p:nvSpPr>
        <p:spPr>
          <a:xfrm>
            <a:off x="391160" y="1911984"/>
            <a:ext cx="8351399" cy="561899"/>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rgbClr val="4A86E8"/>
                </a:solidFill>
                <a:latin typeface="Calibri"/>
                <a:ea typeface="Calibri"/>
                <a:cs typeface="Calibri"/>
                <a:sym typeface="Calibri"/>
              </a:rPr>
              <a:t>Cyber Security</a:t>
            </a:r>
          </a:p>
        </p:txBody>
      </p:sp>
      <p:sp>
        <p:nvSpPr>
          <p:cNvPr id="166" name="Shape 166"/>
          <p:cNvSpPr txBox="1">
            <a:spLocks noGrp="1"/>
          </p:cNvSpPr>
          <p:nvPr>
            <p:ph type="subTitle" idx="1"/>
          </p:nvPr>
        </p:nvSpPr>
        <p:spPr>
          <a:xfrm>
            <a:off x="403761" y="2643248"/>
            <a:ext cx="8342400" cy="456299"/>
          </a:xfrm>
          <a:prstGeom prst="rect">
            <a:avLst/>
          </a:prstGeom>
          <a:noFill/>
          <a:ln>
            <a:noFill/>
          </a:ln>
        </p:spPr>
        <p:txBody>
          <a:bodyPr lIns="91425" tIns="45700" rIns="91425" bIns="45700" anchor="t" anchorCtr="0">
            <a:spAutoFit/>
          </a:bodyPr>
          <a:lstStyle/>
          <a:p>
            <a:pPr marL="0" marR="0" lvl="0" indent="0" algn="ctr" rtl="0">
              <a:spcBef>
                <a:spcPts val="640"/>
              </a:spcBef>
              <a:buClr>
                <a:srgbClr val="888888"/>
              </a:buClr>
              <a:buSzPct val="25000"/>
              <a:buFont typeface="Calibri"/>
              <a:buNone/>
            </a:pPr>
            <a:r>
              <a:rPr lang="x-none" sz="3200" b="0" i="0" u="none" strike="noStrike" cap="none" baseline="0">
                <a:solidFill>
                  <a:srgbClr val="888888"/>
                </a:solidFill>
                <a:latin typeface="Calibri"/>
                <a:ea typeface="Calibri"/>
                <a:cs typeface="Calibri"/>
                <a:sym typeface="Calibri"/>
              </a:rPr>
              <a:t>CSE 301</a:t>
            </a:r>
          </a:p>
          <a:p>
            <a:pPr marL="0" marR="0" lvl="0" indent="0" algn="ctr" rtl="0">
              <a:spcBef>
                <a:spcPts val="640"/>
              </a:spcBef>
              <a:buClr>
                <a:srgbClr val="888888"/>
              </a:buClr>
              <a:buSzPct val="25000"/>
              <a:buFont typeface="Calibri"/>
              <a:buNone/>
            </a:pPr>
            <a:r>
              <a:rPr lang="x-none" sz="3200" b="0" i="0" u="none" strike="noStrike" cap="none" baseline="0">
                <a:solidFill>
                  <a:srgbClr val="888888"/>
                </a:solidFill>
                <a:latin typeface="Calibri"/>
                <a:ea typeface="Calibri"/>
                <a:cs typeface="Calibri"/>
                <a:sym typeface="Calibri"/>
              </a:rPr>
              <a:t>10/10/2012</a:t>
            </a:r>
          </a:p>
          <a:p>
            <a:endParaRPr lang="x-none" sz="3200" b="0" i="0" u="none" strike="noStrike" cap="none" baseline="0">
              <a:solidFill>
                <a:srgbClr val="888888"/>
              </a:solidFill>
              <a:latin typeface="Calibri"/>
              <a:ea typeface="Calibri"/>
              <a:cs typeface="Calibri"/>
              <a:sym typeface="Calibri"/>
            </a:endParaRPr>
          </a:p>
        </p:txBody>
      </p:sp>
      <p:sp>
        <p:nvSpPr>
          <p:cNvPr id="167" name="Shape 167"/>
          <p:cNvSpPr txBox="1"/>
          <p:nvPr/>
        </p:nvSpPr>
        <p:spPr>
          <a:xfrm>
            <a:off x="210800" y="5241875"/>
            <a:ext cx="8699099" cy="738633"/>
          </a:xfrm>
          <a:prstGeom prst="rect">
            <a:avLst/>
          </a:prstGeom>
          <a:noFill/>
          <a:ln>
            <a:noFill/>
          </a:ln>
        </p:spPr>
        <p:txBody>
          <a:bodyPr lIns="91425" tIns="91425" rIns="91425" bIns="91425" anchor="t" anchorCtr="0">
            <a:spAutoFit/>
          </a:bodyPr>
          <a:lstStyle/>
          <a:p>
            <a:pPr algn="ctr">
              <a:buNone/>
            </a:pPr>
            <a:r>
              <a:rPr lang="x-none" sz="1800">
                <a:solidFill>
                  <a:srgbClr val="999999"/>
                </a:solidFill>
              </a:rPr>
              <a:t>By: Samantha Juntiff, Khalid Ibrahim, David Kahn, Colin Hofman, </a:t>
            </a:r>
            <a:r>
              <a:rPr lang="x-none" sz="1800">
                <a:solidFill>
                  <a:srgbClr val="898989"/>
                </a:solidFill>
              </a:rPr>
              <a:t>David Humphries, </a:t>
            </a:r>
            <a:r>
              <a:rPr lang="x-none" sz="1800">
                <a:solidFill>
                  <a:srgbClr val="999999"/>
                </a:solidFill>
              </a:rPr>
              <a:t>Nina Larkova</a:t>
            </a:r>
            <a:r>
              <a:rPr lang="x-none"/>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chemeClr val="dk1"/>
                </a:solidFill>
                <a:latin typeface="Calibri"/>
                <a:ea typeface="Calibri"/>
                <a:cs typeface="Calibri"/>
                <a:sym typeface="Calibri"/>
              </a:rPr>
              <a:t>History</a:t>
            </a:r>
          </a:p>
        </p:txBody>
      </p:sp>
      <p:sp>
        <p:nvSpPr>
          <p:cNvPr id="229" name="Shape 22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spAutoFit/>
          </a:bodyPr>
          <a:lstStyle/>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First on 16 October 1995.</a:t>
            </a:r>
          </a:p>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Little change in definition in 2000.</a:t>
            </a:r>
          </a:p>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IE to blame.</a:t>
            </a:r>
          </a:p>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A survey showed:</a:t>
            </a:r>
          </a:p>
          <a:p>
            <a:pPr marL="742950" marR="0" lvl="1" indent="-285750" algn="l" rtl="0">
              <a:spcBef>
                <a:spcPts val="560"/>
              </a:spcBef>
              <a:buClr>
                <a:schemeClr val="dk1"/>
              </a:buClr>
              <a:buSzPct val="101190"/>
              <a:buFont typeface="Arial"/>
              <a:buChar char="•"/>
            </a:pPr>
            <a:r>
              <a:rPr lang="x-none" sz="2800" b="0" i="0" u="none" strike="noStrike" cap="none" baseline="0">
                <a:solidFill>
                  <a:schemeClr val="dk1"/>
                </a:solidFill>
                <a:latin typeface="Calibri"/>
                <a:ea typeface="Calibri"/>
                <a:cs typeface="Calibri"/>
                <a:sym typeface="Calibri"/>
              </a:rPr>
              <a:t>%61 infected.</a:t>
            </a:r>
          </a:p>
          <a:p>
            <a:pPr marL="742950" marR="0" lvl="1" indent="-285750" algn="l" rtl="0">
              <a:spcBef>
                <a:spcPts val="560"/>
              </a:spcBef>
              <a:buClr>
                <a:schemeClr val="dk1"/>
              </a:buClr>
              <a:buSzPct val="101190"/>
              <a:buFont typeface="Arial"/>
              <a:buChar char="•"/>
            </a:pPr>
            <a:r>
              <a:rPr lang="x-none" sz="2800" b="0" i="0" u="none" strike="noStrike" cap="none" baseline="0">
                <a:solidFill>
                  <a:schemeClr val="dk1"/>
                </a:solidFill>
                <a:latin typeface="Calibri"/>
                <a:ea typeface="Calibri"/>
                <a:cs typeface="Calibri"/>
                <a:sym typeface="Calibri"/>
              </a:rPr>
              <a:t>%92 didn’t know about it.</a:t>
            </a:r>
          </a:p>
          <a:p>
            <a:pPr marL="742950" marR="0" lvl="1" indent="-285750" algn="l" rtl="0">
              <a:spcBef>
                <a:spcPts val="560"/>
              </a:spcBef>
              <a:buClr>
                <a:schemeClr val="dk1"/>
              </a:buClr>
              <a:buSzPct val="101190"/>
              <a:buFont typeface="Arial"/>
              <a:buChar char="•"/>
            </a:pPr>
            <a:r>
              <a:rPr lang="x-none" sz="2800" b="0" i="0" u="none" strike="noStrike" cap="none" baseline="0">
                <a:solidFill>
                  <a:schemeClr val="dk1"/>
                </a:solidFill>
                <a:latin typeface="Calibri"/>
                <a:ea typeface="Calibri"/>
                <a:cs typeface="Calibri"/>
                <a:sym typeface="Calibri"/>
              </a:rPr>
              <a:t>%91 didn’t give permission.</a:t>
            </a:r>
          </a:p>
          <a:p>
            <a:endParaRPr lang="x-none" sz="2800" b="0" i="0" u="none" strike="noStrike" cap="none" baseline="0">
              <a:solidFill>
                <a:schemeClr val="dk1"/>
              </a:solidFill>
              <a:latin typeface="Calibri"/>
              <a:ea typeface="Calibri"/>
              <a:cs typeface="Calibri"/>
              <a:sym typeface="Calibri"/>
            </a:endParaRPr>
          </a:p>
          <a:p>
            <a:endParaRPr lang="x-none" sz="2800" b="0" i="0" u="none" strike="noStrike" cap="none" baseline="0">
              <a:solidFill>
                <a:schemeClr val="dk1"/>
              </a:solidFill>
              <a:latin typeface="Calibri"/>
              <a:ea typeface="Calibri"/>
              <a:cs typeface="Calibri"/>
              <a:sym typeface="Calibri"/>
            </a:endParaRPr>
          </a:p>
          <a:p>
            <a:endParaRPr lang="x-none" sz="2800" b="0" i="0" u="none" strike="noStrike" cap="none" baseline="0">
              <a:solidFill>
                <a:schemeClr val="dk1"/>
              </a:solidFill>
              <a:latin typeface="Calibri"/>
              <a:ea typeface="Calibri"/>
              <a:cs typeface="Calibri"/>
              <a:sym typeface="Calibri"/>
            </a:endParaRPr>
          </a:p>
        </p:txBody>
      </p:sp>
      <p:sp>
        <p:nvSpPr>
          <p:cNvPr id="230" name="Shape 230"/>
          <p:cNvSpPr/>
          <p:nvPr/>
        </p:nvSpPr>
        <p:spPr>
          <a:xfrm>
            <a:off x="5486400" y="3352800"/>
            <a:ext cx="3181349" cy="2157413"/>
          </a:xfrm>
          <a:prstGeom prst="rect">
            <a:avLst/>
          </a:prstGeom>
          <a:blipFill>
            <a:blip r:embed="rId3"/>
            <a:stretch>
              <a:fillRect/>
            </a:stretch>
          </a:blipFill>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chemeClr val="dk1"/>
                </a:solidFill>
                <a:latin typeface="Calibri"/>
                <a:ea typeface="Calibri"/>
                <a:cs typeface="Calibri"/>
                <a:sym typeface="Calibri"/>
              </a:rPr>
              <a:t>Infection (Intrusion)</a:t>
            </a:r>
          </a:p>
        </p:txBody>
      </p:sp>
      <p:sp>
        <p:nvSpPr>
          <p:cNvPr id="236" name="Shape 236"/>
          <p:cNvSpPr txBox="1">
            <a:spLocks noGrp="1"/>
          </p:cNvSpPr>
          <p:nvPr>
            <p:ph type="body" idx="1"/>
          </p:nvPr>
        </p:nvSpPr>
        <p:spPr>
          <a:xfrm>
            <a:off x="457200" y="1600200"/>
            <a:ext cx="8229600" cy="3431668"/>
          </a:xfrm>
          <a:prstGeom prst="rect">
            <a:avLst/>
          </a:prstGeom>
          <a:noFill/>
          <a:ln>
            <a:noFill/>
          </a:ln>
        </p:spPr>
        <p:txBody>
          <a:bodyPr lIns="91425" tIns="45700" rIns="91425" bIns="45700" anchor="t" anchorCtr="0">
            <a:spAutoFit/>
          </a:bodyPr>
          <a:lstStyle/>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Installs itself through deception of the user.</a:t>
            </a:r>
          </a:p>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Bundles itself with desirable software.</a:t>
            </a:r>
          </a:p>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Using security holes (i.e. Web browser).</a:t>
            </a:r>
          </a:p>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Rarely alone, usually multiple infections.</a:t>
            </a:r>
          </a:p>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Using Trojan horse.</a:t>
            </a:r>
          </a:p>
          <a:p>
            <a:pPr marL="120650" indent="0">
              <a:buNone/>
            </a:pPr>
            <a:endParaRPr lang="x-none" sz="3200" b="0" i="0" u="none" strike="noStrike" cap="none" baseline="0">
              <a:solidFill>
                <a:schemeClr val="dk1"/>
              </a:solidFill>
              <a:latin typeface="Calibri"/>
              <a:ea typeface="Calibri"/>
              <a:cs typeface="Calibri"/>
              <a:sym typeface="Calibri"/>
            </a:endParaRPr>
          </a:p>
        </p:txBody>
      </p:sp>
      <p:sp>
        <p:nvSpPr>
          <p:cNvPr id="237" name="Shape 237"/>
          <p:cNvSpPr/>
          <p:nvPr/>
        </p:nvSpPr>
        <p:spPr>
          <a:xfrm>
            <a:off x="4800600" y="4038600"/>
            <a:ext cx="3490415" cy="2627616"/>
          </a:xfrm>
          <a:prstGeom prst="rect">
            <a:avLst/>
          </a:prstGeom>
          <a:blipFill>
            <a:blip r:embed="rId3"/>
            <a:stretch>
              <a:fillRect/>
            </a:stretch>
          </a:blipFill>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chemeClr val="dk1"/>
                </a:solidFill>
                <a:latin typeface="Calibri"/>
                <a:ea typeface="Calibri"/>
                <a:cs typeface="Calibri"/>
                <a:sym typeface="Calibri"/>
              </a:rPr>
              <a:t>Effects and Comparison</a:t>
            </a:r>
          </a:p>
        </p:txBody>
      </p:sp>
      <p:sp>
        <p:nvSpPr>
          <p:cNvPr id="243" name="Shape 243"/>
          <p:cNvSpPr txBox="1">
            <a:spLocks noGrp="1"/>
          </p:cNvSpPr>
          <p:nvPr>
            <p:ph type="body" idx="1"/>
          </p:nvPr>
        </p:nvSpPr>
        <p:spPr>
          <a:xfrm>
            <a:off x="533400" y="1676400"/>
            <a:ext cx="7467600" cy="3951336"/>
          </a:xfrm>
          <a:prstGeom prst="rect">
            <a:avLst/>
          </a:prstGeom>
          <a:noFill/>
          <a:ln>
            <a:noFill/>
          </a:ln>
        </p:spPr>
        <p:txBody>
          <a:bodyPr lIns="91425" tIns="45700" rIns="91425" bIns="45700" anchor="t" anchorCtr="0">
            <a:spAutoFit/>
          </a:bodyPr>
          <a:lstStyle/>
          <a:p>
            <a:pPr marL="342900" marR="0" lvl="0" indent="-342900" algn="l" rtl="0">
              <a:spcBef>
                <a:spcPts val="640"/>
              </a:spcBef>
              <a:buClr>
                <a:schemeClr val="dk1"/>
              </a:buClr>
              <a:buSzPct val="117283"/>
              <a:buFont typeface="Arial"/>
              <a:buChar char="•"/>
            </a:pPr>
            <a:r>
              <a:rPr lang="x-none" sz="2700" b="1" i="0" u="none" strike="noStrike" cap="none" baseline="0">
                <a:solidFill>
                  <a:schemeClr val="dk1"/>
                </a:solidFill>
                <a:latin typeface="Calibri"/>
                <a:ea typeface="Calibri"/>
                <a:cs typeface="Calibri"/>
                <a:sym typeface="Calibri"/>
              </a:rPr>
              <a:t>Effects</a:t>
            </a:r>
            <a:r>
              <a:rPr lang="x-none" sz="2700" b="0" i="0" u="none" strike="noStrike" cap="none" baseline="0">
                <a:solidFill>
                  <a:schemeClr val="dk1"/>
                </a:solidFill>
                <a:latin typeface="Calibri"/>
                <a:ea typeface="Calibri"/>
                <a:cs typeface="Calibri"/>
                <a:sym typeface="Calibri"/>
              </a:rPr>
              <a:t>:</a:t>
            </a:r>
          </a:p>
          <a:p>
            <a:pPr marL="742950" marR="0" lvl="1" indent="-285750" algn="l" rtl="0">
              <a:spcBef>
                <a:spcPts val="560"/>
              </a:spcBef>
              <a:buClr>
                <a:schemeClr val="dk1"/>
              </a:buClr>
              <a:buSzPct val="118055"/>
              <a:buFont typeface="Arial"/>
              <a:buChar char="•"/>
            </a:pPr>
            <a:r>
              <a:rPr lang="x-none" sz="2400" b="0" i="0" u="none" strike="noStrike" cap="none" baseline="0">
                <a:solidFill>
                  <a:schemeClr val="dk1"/>
                </a:solidFill>
                <a:latin typeface="Calibri"/>
                <a:ea typeface="Calibri"/>
                <a:cs typeface="Calibri"/>
                <a:sym typeface="Calibri"/>
              </a:rPr>
              <a:t>CPU activity, disk usage, network traffic.</a:t>
            </a:r>
          </a:p>
          <a:p>
            <a:pPr marL="742950" marR="0" lvl="1" indent="-285750" algn="l" rtl="0">
              <a:spcBef>
                <a:spcPts val="560"/>
              </a:spcBef>
              <a:buClr>
                <a:schemeClr val="dk1"/>
              </a:buClr>
              <a:buSzPct val="118055"/>
              <a:buFont typeface="Arial"/>
              <a:buChar char="•"/>
            </a:pPr>
            <a:r>
              <a:rPr lang="x-none" sz="2400" b="0" i="0" u="none" strike="noStrike" cap="none" baseline="0">
                <a:solidFill>
                  <a:schemeClr val="dk1"/>
                </a:solidFill>
                <a:latin typeface="Calibri"/>
                <a:ea typeface="Calibri"/>
                <a:cs typeface="Calibri"/>
                <a:sym typeface="Calibri"/>
              </a:rPr>
              <a:t>Stability issues, apps freezing, boot failures.</a:t>
            </a:r>
          </a:p>
          <a:p>
            <a:pPr marL="742950" marR="0" lvl="1" indent="-285750" algn="l" rtl="0">
              <a:spcBef>
                <a:spcPts val="560"/>
              </a:spcBef>
              <a:buClr>
                <a:schemeClr val="dk1"/>
              </a:buClr>
              <a:buSzPct val="118055"/>
              <a:buFont typeface="Arial"/>
              <a:buChar char="•"/>
            </a:pPr>
            <a:r>
              <a:rPr lang="x-none" sz="2400" b="0" i="0" u="none" strike="noStrike" cap="none" baseline="0">
                <a:solidFill>
                  <a:schemeClr val="dk1"/>
                </a:solidFill>
                <a:latin typeface="Calibri"/>
                <a:ea typeface="Calibri"/>
                <a:cs typeface="Calibri"/>
                <a:sym typeface="Calibri"/>
              </a:rPr>
              <a:t>Hardware issues?</a:t>
            </a:r>
          </a:p>
          <a:p>
            <a:pPr marL="342900" marR="0" lvl="0" indent="-342900" algn="l" rtl="0">
              <a:spcBef>
                <a:spcPts val="640"/>
              </a:spcBef>
              <a:buClr>
                <a:schemeClr val="dk1"/>
              </a:buClr>
              <a:buSzPct val="117283"/>
              <a:buFont typeface="Arial"/>
              <a:buChar char="•"/>
            </a:pPr>
            <a:r>
              <a:rPr lang="x-none" sz="2700" b="1" i="0" u="none" strike="noStrike" cap="none" baseline="0">
                <a:solidFill>
                  <a:schemeClr val="dk1"/>
                </a:solidFill>
                <a:latin typeface="Calibri"/>
                <a:ea typeface="Calibri"/>
                <a:cs typeface="Calibri"/>
                <a:sym typeface="Calibri"/>
              </a:rPr>
              <a:t>Comparison</a:t>
            </a:r>
            <a:r>
              <a:rPr lang="x-none" sz="2700" b="0" i="0" u="none" strike="noStrike" cap="none" baseline="0">
                <a:solidFill>
                  <a:schemeClr val="dk1"/>
                </a:solidFill>
                <a:latin typeface="Calibri"/>
                <a:ea typeface="Calibri"/>
                <a:cs typeface="Calibri"/>
                <a:sym typeface="Calibri"/>
              </a:rPr>
              <a:t>:</a:t>
            </a:r>
          </a:p>
          <a:p>
            <a:pPr marL="742950" marR="0" lvl="1" indent="-285750" algn="l" rtl="0">
              <a:spcBef>
                <a:spcPts val="560"/>
              </a:spcBef>
              <a:buClr>
                <a:schemeClr val="dk1"/>
              </a:buClr>
              <a:buSzPct val="118055"/>
              <a:buFont typeface="Arial"/>
              <a:buChar char="•"/>
            </a:pPr>
            <a:r>
              <a:rPr lang="x-none" sz="2400" b="0" i="0" u="none" strike="noStrike" cap="none" baseline="0">
                <a:solidFill>
                  <a:schemeClr val="dk1"/>
                </a:solidFill>
                <a:latin typeface="Calibri"/>
                <a:ea typeface="Calibri"/>
                <a:cs typeface="Calibri"/>
                <a:sym typeface="Calibri"/>
              </a:rPr>
              <a:t>To Adware and Trackers.</a:t>
            </a:r>
          </a:p>
          <a:p>
            <a:pPr marL="742950" marR="0" lvl="1" indent="-285750" algn="l" rtl="0">
              <a:spcBef>
                <a:spcPts val="560"/>
              </a:spcBef>
              <a:buClr>
                <a:schemeClr val="dk1"/>
              </a:buClr>
              <a:buSzPct val="118055"/>
              <a:buFont typeface="Arial"/>
              <a:buChar char="•"/>
            </a:pPr>
            <a:r>
              <a:rPr lang="x-none" sz="2400" b="0" i="0" u="none" strike="noStrike" cap="none" baseline="0">
                <a:solidFill>
                  <a:schemeClr val="dk1"/>
                </a:solidFill>
                <a:latin typeface="Calibri"/>
                <a:ea typeface="Calibri"/>
                <a:cs typeface="Calibri"/>
                <a:sym typeface="Calibri"/>
              </a:rPr>
              <a:t>To viruses and worms.</a:t>
            </a:r>
          </a:p>
          <a:p>
            <a:pPr marL="342900" marR="0" lvl="0" indent="-342900" algn="l" rtl="0">
              <a:spcBef>
                <a:spcPts val="640"/>
              </a:spcBef>
              <a:buClr>
                <a:schemeClr val="dk1"/>
              </a:buClr>
              <a:buSzPct val="117283"/>
              <a:buFont typeface="Arial"/>
              <a:buChar char="•"/>
            </a:pPr>
            <a:r>
              <a:rPr lang="x-none" sz="2700" b="1" i="0" u="none" strike="noStrike" cap="none" baseline="0">
                <a:solidFill>
                  <a:schemeClr val="dk1"/>
                </a:solidFill>
                <a:latin typeface="Calibri"/>
                <a:ea typeface="Calibri"/>
                <a:cs typeface="Calibri"/>
                <a:sym typeface="Calibri"/>
              </a:rPr>
              <a:t>Examples</a:t>
            </a:r>
            <a:r>
              <a:rPr lang="x-none" sz="2700" b="0" i="0" u="none" strike="noStrike" cap="none" baseline="0">
                <a:solidFill>
                  <a:schemeClr val="dk1"/>
                </a:solidFill>
                <a:latin typeface="Calibri"/>
                <a:ea typeface="Calibri"/>
                <a:cs typeface="Calibri"/>
                <a:sym typeface="Calibri"/>
              </a:rPr>
              <a:t>: (CoolWebSearch, FinFisher, Internet</a:t>
            </a:r>
          </a:p>
          <a:p>
            <a:pPr marL="342900" marR="0" lvl="0" indent="-342900" algn="l" rtl="0">
              <a:spcBef>
                <a:spcPts val="640"/>
              </a:spcBef>
              <a:buClr>
                <a:schemeClr val="dk1"/>
              </a:buClr>
              <a:buSzPct val="25000"/>
              <a:buFont typeface="Calibri"/>
              <a:buNone/>
            </a:pPr>
            <a:r>
              <a:rPr lang="x-none" sz="2700" b="0" i="0" u="none" strike="noStrike" cap="none" baseline="0">
                <a:solidFill>
                  <a:schemeClr val="dk1"/>
                </a:solidFill>
                <a:latin typeface="Calibri"/>
                <a:ea typeface="Calibri"/>
                <a:cs typeface="Calibri"/>
                <a:sym typeface="Calibri"/>
              </a:rPr>
              <a:t>	Optimizer, HuntBar, Movieland, etc.)</a:t>
            </a:r>
          </a:p>
          <a:p>
            <a:endParaRPr lang="x-none" sz="2700" b="0" i="0" u="none" strike="noStrike" cap="none" baseline="0">
              <a:solidFill>
                <a:schemeClr val="dk1"/>
              </a:solidFill>
              <a:latin typeface="Calibri"/>
              <a:ea typeface="Calibri"/>
              <a:cs typeface="Calibri"/>
              <a:sym typeface="Calibri"/>
            </a:endParaRPr>
          </a:p>
        </p:txBody>
      </p:sp>
      <p:sp>
        <p:nvSpPr>
          <p:cNvPr id="244" name="Shape 244"/>
          <p:cNvSpPr/>
          <p:nvPr/>
        </p:nvSpPr>
        <p:spPr>
          <a:xfrm>
            <a:off x="5715000" y="3276600"/>
            <a:ext cx="2636293" cy="1508721"/>
          </a:xfrm>
          <a:prstGeom prst="rect">
            <a:avLst/>
          </a:prstGeom>
          <a:blipFill>
            <a:blip r:embed="rId3"/>
            <a:stretch>
              <a:fillRect/>
            </a:stretch>
          </a:blipFill>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ctrTitle"/>
          </p:nvPr>
        </p:nvSpPr>
        <p:spPr>
          <a:xfrm>
            <a:off x="391160" y="1808233"/>
            <a:ext cx="8351399" cy="769401"/>
          </a:xfrm>
          <a:prstGeom prst="rect">
            <a:avLst/>
          </a:prstGeom>
          <a:noFill/>
          <a:ln>
            <a:noFill/>
          </a:ln>
        </p:spPr>
        <p:txBody>
          <a:bodyPr lIns="91425" tIns="45700" rIns="91425" bIns="45700" anchor="ctr" anchorCtr="0">
            <a:spAutoFit/>
          </a:bodyPr>
          <a:lstStyle/>
          <a:p>
            <a:pPr lvl="0" indent="0">
              <a:buClr>
                <a:schemeClr val="dk1"/>
              </a:buClr>
              <a:buSzPct val="25000"/>
            </a:pPr>
            <a:r>
              <a:rPr lang="x-none" sz="4400">
                <a:solidFill>
                  <a:srgbClr val="00B0F0"/>
                </a:solidFill>
                <a:latin typeface="Calibri"/>
                <a:ea typeface="Calibri"/>
                <a:cs typeface="Calibri"/>
                <a:sym typeface="Calibri"/>
              </a:rPr>
              <a:t>Full Disclosure</a:t>
            </a:r>
            <a:endParaRPr lang="x-none" sz="4400" b="0" i="0" u="none" strike="noStrike" cap="none" baseline="0">
              <a:solidFill>
                <a:srgbClr val="00B0F0"/>
              </a:solidFill>
              <a:latin typeface="Calibri"/>
              <a:ea typeface="Calibri"/>
              <a:cs typeface="Calibri"/>
              <a:sym typeface="Calibri"/>
            </a:endParaRPr>
          </a:p>
        </p:txBody>
      </p:sp>
      <p:sp>
        <p:nvSpPr>
          <p:cNvPr id="268" name="Shape 268"/>
          <p:cNvSpPr txBox="1">
            <a:spLocks noGrp="1"/>
          </p:cNvSpPr>
          <p:nvPr>
            <p:ph type="subTitle" idx="1"/>
          </p:nvPr>
        </p:nvSpPr>
        <p:spPr>
          <a:xfrm>
            <a:off x="403761" y="2643248"/>
            <a:ext cx="8342400" cy="584735"/>
          </a:xfrm>
          <a:prstGeom prst="rect">
            <a:avLst/>
          </a:prstGeom>
          <a:noFill/>
          <a:ln>
            <a:noFill/>
          </a:ln>
        </p:spPr>
        <p:txBody>
          <a:bodyPr lIns="91425" tIns="45700" rIns="91425" bIns="45700" anchor="t" anchorCtr="0">
            <a:spAutoFit/>
          </a:bodyPr>
          <a:lstStyle/>
          <a:p>
            <a:pPr lvl="0" indent="0">
              <a:spcBef>
                <a:spcPts val="640"/>
              </a:spcBef>
              <a:buClr>
                <a:srgbClr val="888888"/>
              </a:buClr>
              <a:buSzPct val="25000"/>
            </a:pPr>
            <a:r>
              <a:rPr lang="en-US" sz="3200" i="0" dirty="0">
                <a:solidFill>
                  <a:srgbClr val="888888"/>
                </a:solidFill>
                <a:latin typeface="Calibri"/>
                <a:ea typeface="Calibri"/>
                <a:cs typeface="Calibri"/>
                <a:sym typeface="Calibri"/>
              </a:rPr>
              <a:t>Andrew Hoch</a:t>
            </a:r>
            <a:endParaRPr lang="x-none" sz="3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62154952"/>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chemeClr val="dk1"/>
                </a:solidFill>
                <a:latin typeface="Calibri"/>
                <a:ea typeface="Calibri"/>
                <a:cs typeface="Calibri"/>
                <a:sym typeface="Calibri"/>
              </a:rPr>
              <a:t>Full Disclosure</a:t>
            </a:r>
          </a:p>
        </p:txBody>
      </p:sp>
      <p:sp>
        <p:nvSpPr>
          <p:cNvPr id="250" name="Shape 250"/>
          <p:cNvSpPr txBox="1">
            <a:spLocks noGrp="1"/>
          </p:cNvSpPr>
          <p:nvPr>
            <p:ph type="body" idx="1"/>
          </p:nvPr>
        </p:nvSpPr>
        <p:spPr>
          <a:xfrm>
            <a:off x="457200" y="1600200"/>
            <a:ext cx="8229600" cy="3616334"/>
          </a:xfrm>
          <a:prstGeom prst="rect">
            <a:avLst/>
          </a:prstGeom>
          <a:noFill/>
          <a:ln>
            <a:noFill/>
          </a:ln>
        </p:spPr>
        <p:txBody>
          <a:bodyPr lIns="91425" tIns="45700" rIns="91425" bIns="45700" anchor="t" anchorCtr="0">
            <a:spAutoFit/>
          </a:bodyPr>
          <a:lstStyle/>
          <a:p>
            <a:pPr marL="0" marR="0" lvl="0" indent="0" algn="l" rtl="0">
              <a:spcBef>
                <a:spcPts val="640"/>
              </a:spcBef>
              <a:buClr>
                <a:schemeClr val="dk1"/>
              </a:buClr>
              <a:buSzPct val="25000"/>
              <a:buFont typeface="Calibri"/>
              <a:buNone/>
            </a:pPr>
            <a:r>
              <a:rPr lang="x-none" sz="3200" b="1" i="0" u="none" strike="noStrike" cap="none" baseline="0">
                <a:solidFill>
                  <a:schemeClr val="dk1"/>
                </a:solidFill>
                <a:latin typeface="Calibri"/>
                <a:ea typeface="Calibri"/>
                <a:cs typeface="Calibri"/>
                <a:sym typeface="Calibri"/>
              </a:rPr>
              <a:t>Definition-</a:t>
            </a:r>
            <a:r>
              <a:rPr lang="x-none" sz="3200" b="0" i="0" u="none" strike="noStrike" cap="none" baseline="0">
                <a:solidFill>
                  <a:schemeClr val="dk1"/>
                </a:solidFill>
                <a:latin typeface="Calibri"/>
                <a:ea typeface="Calibri"/>
                <a:cs typeface="Calibri"/>
                <a:sym typeface="Calibri"/>
              </a:rPr>
              <a:t> Full disclosure is where the full details of a security vulnerability are “disclosed” to the public, which includes how to detect and exploit the software.  </a:t>
            </a:r>
          </a:p>
          <a:p>
            <a:pPr marL="0" marR="0" lvl="0" indent="0" algn="l" rtl="0">
              <a:spcBef>
                <a:spcPts val="640"/>
              </a:spcBef>
              <a:buClr>
                <a:schemeClr val="dk1"/>
              </a:buClr>
              <a:buSzPct val="25000"/>
              <a:buFont typeface="Calibri"/>
              <a:buNone/>
            </a:pPr>
            <a:r>
              <a:rPr lang="x-none" sz="3200" b="1" i="0" u="none" strike="noStrike" cap="none" baseline="0">
                <a:solidFill>
                  <a:schemeClr val="dk1"/>
                </a:solidFill>
                <a:latin typeface="Calibri"/>
                <a:ea typeface="Calibri"/>
                <a:cs typeface="Calibri"/>
                <a:sym typeface="Calibri"/>
              </a:rPr>
              <a:t>Theory-</a:t>
            </a:r>
            <a:r>
              <a:rPr lang="x-none" sz="3200" b="0" i="0" u="none" strike="noStrike" cap="none" baseline="0">
                <a:solidFill>
                  <a:schemeClr val="dk1"/>
                </a:solidFill>
                <a:latin typeface="Calibri"/>
                <a:ea typeface="Calibri"/>
                <a:cs typeface="Calibri"/>
                <a:sym typeface="Calibri"/>
              </a:rPr>
              <a:t> The idea for full disclosure is that by releasing the vulnerability to the public that it will result in quicker fixes and better security.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chemeClr val="dk1"/>
                </a:solidFill>
                <a:latin typeface="Calibri"/>
                <a:ea typeface="Calibri"/>
                <a:cs typeface="Calibri"/>
                <a:sym typeface="Calibri"/>
              </a:rPr>
              <a:t>History</a:t>
            </a:r>
          </a:p>
        </p:txBody>
      </p:sp>
      <p:sp>
        <p:nvSpPr>
          <p:cNvPr id="256" name="Shape 25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spAutoFit/>
          </a:bodyPr>
          <a:lstStyle/>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This idea of full disclosure first came up in the 19</a:t>
            </a:r>
            <a:r>
              <a:rPr lang="x-none" sz="3200" b="0" i="0" u="none" strike="noStrike" cap="none" baseline="30000">
                <a:solidFill>
                  <a:schemeClr val="dk1"/>
                </a:solidFill>
                <a:latin typeface="Calibri"/>
                <a:ea typeface="Calibri"/>
                <a:cs typeface="Calibri"/>
                <a:sym typeface="Calibri"/>
              </a:rPr>
              <a:t>th</a:t>
            </a:r>
            <a:r>
              <a:rPr lang="x-none" sz="3200" b="0" i="0" u="none" strike="noStrike" cap="none" baseline="0">
                <a:solidFill>
                  <a:schemeClr val="dk1"/>
                </a:solidFill>
                <a:latin typeface="Calibri"/>
                <a:ea typeface="Calibri"/>
                <a:cs typeface="Calibri"/>
                <a:sym typeface="Calibri"/>
              </a:rPr>
              <a:t> century for locksmithing.  A.C. Hobbs made a statement giving is view on the subject.</a:t>
            </a:r>
          </a:p>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This is an ongoing debate that resurfaced in the early 1990s in the software security industry.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chemeClr val="dk1"/>
                </a:solidFill>
                <a:latin typeface="Calibri"/>
                <a:ea typeface="Calibri"/>
                <a:cs typeface="Calibri"/>
                <a:sym typeface="Calibri"/>
              </a:rPr>
              <a:t>Controversy</a:t>
            </a:r>
          </a:p>
        </p:txBody>
      </p:sp>
      <p:sp>
        <p:nvSpPr>
          <p:cNvPr id="262" name="Shape 26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spAutoFit/>
          </a:bodyPr>
          <a:lstStyle/>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Against disclosure- Providing complete details to the public allows hackers to take advantage of vulnerabilities a lot easier.</a:t>
            </a:r>
          </a:p>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For disclosure- “whitehats” (computer hacker intending to improve security) will obtain the information that has been released to the public and detect and patch.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ctrTitle"/>
          </p:nvPr>
        </p:nvSpPr>
        <p:spPr>
          <a:xfrm>
            <a:off x="391160" y="1911984"/>
            <a:ext cx="8351399" cy="561899"/>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rgbClr val="4A86E8"/>
                </a:solidFill>
                <a:latin typeface="Calibri"/>
                <a:ea typeface="Calibri"/>
                <a:cs typeface="Calibri"/>
                <a:sym typeface="Calibri"/>
              </a:rPr>
              <a:t>Google Bombing</a:t>
            </a:r>
          </a:p>
        </p:txBody>
      </p:sp>
      <p:sp>
        <p:nvSpPr>
          <p:cNvPr id="268" name="Shape 268"/>
          <p:cNvSpPr txBox="1">
            <a:spLocks noGrp="1"/>
          </p:cNvSpPr>
          <p:nvPr>
            <p:ph type="subTitle" idx="1"/>
          </p:nvPr>
        </p:nvSpPr>
        <p:spPr>
          <a:xfrm>
            <a:off x="403761" y="2643248"/>
            <a:ext cx="8342400" cy="456299"/>
          </a:xfrm>
          <a:prstGeom prst="rect">
            <a:avLst/>
          </a:prstGeom>
          <a:noFill/>
          <a:ln>
            <a:noFill/>
          </a:ln>
        </p:spPr>
        <p:txBody>
          <a:bodyPr lIns="91425" tIns="45700" rIns="91425" bIns="45700" anchor="t" anchorCtr="0">
            <a:spAutoFit/>
          </a:bodyPr>
          <a:lstStyle/>
          <a:p>
            <a:pPr marL="0" marR="0" lvl="0" indent="0" algn="ctr" rtl="0">
              <a:spcBef>
                <a:spcPts val="640"/>
              </a:spcBef>
              <a:buClr>
                <a:srgbClr val="888888"/>
              </a:buClr>
              <a:buSzPct val="25000"/>
              <a:buFont typeface="Calibri"/>
              <a:buNone/>
            </a:pPr>
            <a:r>
              <a:rPr lang="x-none" sz="3200" b="0" i="0" u="none" strike="noStrike" cap="none" baseline="0">
                <a:solidFill>
                  <a:srgbClr val="888888"/>
                </a:solidFill>
                <a:latin typeface="Calibri"/>
                <a:ea typeface="Calibri"/>
                <a:cs typeface="Calibri"/>
                <a:sym typeface="Calibri"/>
              </a:rPr>
              <a:t>David Kahn</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p:nvPr/>
        </p:nvSpPr>
        <p:spPr>
          <a:xfrm>
            <a:off x="1828800" y="1447800"/>
            <a:ext cx="5355558" cy="3772693"/>
          </a:xfrm>
          <a:prstGeom prst="rect">
            <a:avLst/>
          </a:prstGeom>
          <a:blipFill>
            <a:blip r:embed="rId3"/>
            <a:stretch>
              <a:fillRect/>
            </a:stretch>
          </a:blipFill>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chemeClr val="dk1"/>
                </a:solidFill>
                <a:latin typeface="Calibri"/>
                <a:ea typeface="Calibri"/>
                <a:cs typeface="Calibri"/>
                <a:sym typeface="Calibri"/>
              </a:rPr>
              <a:t>Google Bombing</a:t>
            </a:r>
          </a:p>
        </p:txBody>
      </p:sp>
      <p:sp>
        <p:nvSpPr>
          <p:cNvPr id="280" name="Shape 280"/>
          <p:cNvSpPr txBox="1">
            <a:spLocks noGrp="1"/>
          </p:cNvSpPr>
          <p:nvPr>
            <p:ph type="body" idx="1"/>
          </p:nvPr>
        </p:nvSpPr>
        <p:spPr>
          <a:xfrm>
            <a:off x="381000" y="1828800"/>
            <a:ext cx="8229600" cy="4525963"/>
          </a:xfrm>
          <a:prstGeom prst="rect">
            <a:avLst/>
          </a:prstGeom>
          <a:noFill/>
          <a:ln>
            <a:noFill/>
          </a:ln>
        </p:spPr>
        <p:txBody>
          <a:bodyPr lIns="91425" tIns="45700" rIns="91425" bIns="45700" anchor="t" anchorCtr="0">
            <a:spAutoFit/>
          </a:bodyPr>
          <a:lstStyle/>
          <a:p>
            <a:pPr marL="342900" marR="0" lvl="0" indent="-342900" algn="l" rtl="0">
              <a:spcBef>
                <a:spcPts val="560"/>
              </a:spcBef>
              <a:buClr>
                <a:schemeClr val="dk1"/>
              </a:buClr>
              <a:buSzPct val="101190"/>
              <a:buFont typeface="Arial"/>
              <a:buChar char="•"/>
            </a:pPr>
            <a:r>
              <a:rPr lang="x-none" sz="2800" b="0" i="0" u="none" strike="noStrike" cap="none" baseline="0">
                <a:solidFill>
                  <a:schemeClr val="dk1"/>
                </a:solidFill>
                <a:latin typeface="Calibri"/>
                <a:ea typeface="Calibri"/>
                <a:cs typeface="Calibri"/>
                <a:sym typeface="Calibri"/>
              </a:rPr>
              <a:t>They’ve been used in political campaigns to associate a negative word or phrase with certain politicians. They’ve even been employed to accompany Internet memes like Chuck Norris. Some Google bombs are still active, despite the fact that Google usually takes measures to remove the forced search results.</a:t>
            </a:r>
          </a:p>
          <a:p>
            <a:endParaRPr lang="x-none" sz="2800" b="0" i="0" u="none" strike="noStrike" cap="none" baseline="0">
              <a:solidFill>
                <a:schemeClr val="dk1"/>
              </a:solidFill>
              <a:latin typeface="Calibri"/>
              <a:ea typeface="Calibri"/>
              <a:cs typeface="Calibri"/>
              <a:sym typeface="Calibri"/>
            </a:endParaRPr>
          </a:p>
          <a:p>
            <a:pPr marL="342900" marR="0" lvl="0" indent="-342900" algn="l" rtl="0">
              <a:spcBef>
                <a:spcPts val="560"/>
              </a:spcBef>
              <a:buClr>
                <a:schemeClr val="dk1"/>
              </a:buClr>
              <a:buSzPct val="101190"/>
              <a:buFont typeface="Arial"/>
              <a:buChar char="•"/>
            </a:pPr>
            <a:r>
              <a:rPr lang="x-none" sz="2800" b="0" i="0" u="none" strike="noStrike" cap="none" baseline="0">
                <a:solidFill>
                  <a:schemeClr val="dk1"/>
                </a:solidFill>
                <a:latin typeface="Calibri"/>
                <a:ea typeface="Calibri"/>
                <a:cs typeface="Calibri"/>
                <a:sym typeface="Calibri"/>
              </a:rPr>
              <a:t>Famous ones:</a:t>
            </a:r>
            <a:br>
              <a:rPr lang="x-none" sz="2800" b="0" i="0" u="none" strike="noStrike" cap="none" baseline="0">
                <a:solidFill>
                  <a:schemeClr val="dk1"/>
                </a:solidFill>
                <a:latin typeface="Calibri"/>
                <a:ea typeface="Calibri"/>
                <a:cs typeface="Calibri"/>
                <a:sym typeface="Calibri"/>
              </a:rPr>
            </a:br>
            <a:r>
              <a:rPr lang="x-none" sz="2800" b="0" i="0" u="none" strike="noStrike" cap="none" baseline="0">
                <a:solidFill>
                  <a:schemeClr val="dk1"/>
                </a:solidFill>
                <a:latin typeface="Calibri"/>
                <a:ea typeface="Calibri"/>
                <a:cs typeface="Calibri"/>
                <a:sym typeface="Calibri"/>
              </a:rPr>
              <a:t>After former senator Rick Santorum made a series of anti-homosexual comments in 2003, sex columnist Dan Savage held an online contest that encouraged his readers to define the term "santorum." He created the website santorum.com, which still houses the sexually explicit definition.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ctrTitle"/>
          </p:nvPr>
        </p:nvSpPr>
        <p:spPr>
          <a:xfrm>
            <a:off x="391160" y="1911984"/>
            <a:ext cx="8351399" cy="561899"/>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rgbClr val="4A86E8"/>
                </a:solidFill>
                <a:latin typeface="Calibri"/>
                <a:ea typeface="Calibri"/>
                <a:cs typeface="Calibri"/>
                <a:sym typeface="Calibri"/>
              </a:rPr>
              <a:t>Integrated Systems &amp; Cyberspace</a:t>
            </a:r>
          </a:p>
        </p:txBody>
      </p:sp>
      <p:sp>
        <p:nvSpPr>
          <p:cNvPr id="173" name="Shape 173"/>
          <p:cNvSpPr txBox="1">
            <a:spLocks noGrp="1"/>
          </p:cNvSpPr>
          <p:nvPr>
            <p:ph type="subTitle" idx="1"/>
          </p:nvPr>
        </p:nvSpPr>
        <p:spPr>
          <a:xfrm>
            <a:off x="403761" y="2643248"/>
            <a:ext cx="8342400" cy="456299"/>
          </a:xfrm>
          <a:prstGeom prst="rect">
            <a:avLst/>
          </a:prstGeom>
          <a:noFill/>
          <a:ln>
            <a:noFill/>
          </a:ln>
        </p:spPr>
        <p:txBody>
          <a:bodyPr lIns="91425" tIns="45700" rIns="91425" bIns="45700" anchor="t" anchorCtr="0">
            <a:spAutoFit/>
          </a:bodyPr>
          <a:lstStyle/>
          <a:p>
            <a:pPr marL="0" marR="0" lvl="0" indent="0" algn="ctr" rtl="0">
              <a:spcBef>
                <a:spcPts val="640"/>
              </a:spcBef>
              <a:buClr>
                <a:srgbClr val="888888"/>
              </a:buClr>
              <a:buSzPct val="25000"/>
              <a:buFont typeface="Calibri"/>
              <a:buNone/>
            </a:pPr>
            <a:r>
              <a:rPr lang="x-none" sz="3200" b="0" i="0" u="none" strike="noStrike" cap="none" baseline="0">
                <a:solidFill>
                  <a:srgbClr val="888888"/>
                </a:solidFill>
                <a:latin typeface="Calibri"/>
                <a:ea typeface="Calibri"/>
                <a:cs typeface="Calibri"/>
                <a:sym typeface="Calibri"/>
              </a:rPr>
              <a:t>Samantha Juntiff</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chemeClr val="dk1"/>
                </a:solidFill>
                <a:latin typeface="Calibri"/>
                <a:ea typeface="Calibri"/>
                <a:cs typeface="Calibri"/>
                <a:sym typeface="Calibri"/>
              </a:rPr>
              <a:t>Google Bombing</a:t>
            </a:r>
          </a:p>
        </p:txBody>
      </p:sp>
      <p:sp>
        <p:nvSpPr>
          <p:cNvPr id="291" name="Shape 291"/>
          <p:cNvSpPr txBox="1">
            <a:spLocks noGrp="1"/>
          </p:cNvSpPr>
          <p:nvPr>
            <p:ph type="body" idx="1"/>
          </p:nvPr>
        </p:nvSpPr>
        <p:spPr>
          <a:xfrm>
            <a:off x="457200" y="1600200"/>
            <a:ext cx="8229600" cy="4124166"/>
          </a:xfrm>
          <a:prstGeom prst="rect">
            <a:avLst/>
          </a:prstGeom>
          <a:noFill/>
          <a:ln>
            <a:noFill/>
          </a:ln>
        </p:spPr>
        <p:txBody>
          <a:bodyPr lIns="91425" tIns="45700" rIns="91425" bIns="45700" anchor="t" anchorCtr="0">
            <a:spAutoFit/>
          </a:bodyPr>
          <a:lstStyle/>
          <a:p>
            <a:pPr marL="342900" marR="0" lvl="0" indent="-342900" algn="l" rtl="0">
              <a:spcBef>
                <a:spcPts val="640"/>
              </a:spcBef>
              <a:buClr>
                <a:schemeClr val="dk1"/>
              </a:buClr>
              <a:buSzPct val="98958"/>
              <a:buFont typeface="Arial"/>
              <a:buChar char="•"/>
            </a:pPr>
            <a:r>
              <a:rPr lang="x-none" sz="2800" b="0" i="0" u="none" strike="noStrike" cap="none" baseline="0">
                <a:solidFill>
                  <a:schemeClr val="dk1"/>
                </a:solidFill>
                <a:latin typeface="Calibri"/>
                <a:ea typeface="Calibri"/>
                <a:cs typeface="Calibri"/>
                <a:sym typeface="Calibri"/>
              </a:rPr>
              <a:t>Considered the first Google bomb in history, a 1999 search for "more evil than Satan himself" turned up search results for Microsoft.</a:t>
            </a:r>
          </a:p>
          <a:p>
            <a:pPr marL="342900" marR="0" lvl="0" indent="-342900" algn="l" rtl="0">
              <a:spcBef>
                <a:spcPts val="640"/>
              </a:spcBef>
              <a:buClr>
                <a:schemeClr val="dk1"/>
              </a:buClr>
              <a:buSzPct val="98958"/>
              <a:buFont typeface="Arial"/>
              <a:buChar char="•"/>
            </a:pPr>
            <a:r>
              <a:rPr lang="x-none" sz="2800" b="0" i="0" u="none" strike="noStrike" cap="none" baseline="0">
                <a:solidFill>
                  <a:schemeClr val="dk1"/>
                </a:solidFill>
                <a:latin typeface="Calibri"/>
                <a:ea typeface="Calibri"/>
                <a:cs typeface="Calibri"/>
                <a:sym typeface="Calibri"/>
              </a:rPr>
              <a:t>An "I'm feeling lucky" Google search for "find Chuck Norris" yields a fake Google results page, which reads, "Google won't search for Chuck Norris because it knows you don't find Chuck Norris, he finds you."</a:t>
            </a:r>
          </a:p>
          <a:p>
            <a:pPr marL="342900" marR="0" lvl="0" indent="-342900" algn="l" rtl="0">
              <a:spcBef>
                <a:spcPts val="640"/>
              </a:spcBef>
              <a:buClr>
                <a:schemeClr val="dk1"/>
              </a:buClr>
              <a:buSzPct val="98958"/>
              <a:buFont typeface="Arial"/>
              <a:buChar char="•"/>
            </a:pPr>
            <a:r>
              <a:rPr lang="x-none" sz="2800" b="0" i="0" u="none" strike="noStrike" cap="none" baseline="0" smtClean="0">
                <a:solidFill>
                  <a:schemeClr val="dk1"/>
                </a:solidFill>
                <a:latin typeface="Calibri"/>
                <a:ea typeface="Calibri"/>
                <a:cs typeface="Calibri"/>
                <a:sym typeface="Calibri"/>
              </a:rPr>
              <a:t>4.8 </a:t>
            </a:r>
            <a:r>
              <a:rPr lang="x-none" sz="2800" b="0" i="0" u="none" strike="noStrike" cap="none" baseline="0">
                <a:solidFill>
                  <a:schemeClr val="dk1"/>
                </a:solidFill>
                <a:latin typeface="Calibri"/>
                <a:ea typeface="Calibri"/>
                <a:cs typeface="Calibri"/>
                <a:sym typeface="Calibri"/>
              </a:rPr>
              <a:t>million unique visitors in 2008.</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chemeClr val="dk1"/>
                </a:solidFill>
                <a:latin typeface="Calibri"/>
                <a:ea typeface="Calibri"/>
                <a:cs typeface="Calibri"/>
                <a:sym typeface="Calibri"/>
              </a:rPr>
              <a:t>Google Bombing</a:t>
            </a:r>
          </a:p>
        </p:txBody>
      </p:sp>
      <p:sp>
        <p:nvSpPr>
          <p:cNvPr id="297" name="Shape 297"/>
          <p:cNvSpPr txBox="1">
            <a:spLocks noGrp="1"/>
          </p:cNvSpPr>
          <p:nvPr>
            <p:ph type="body" idx="1"/>
          </p:nvPr>
        </p:nvSpPr>
        <p:spPr>
          <a:xfrm>
            <a:off x="457200" y="1524000"/>
            <a:ext cx="8229600" cy="1384954"/>
          </a:xfrm>
          <a:prstGeom prst="rect">
            <a:avLst/>
          </a:prstGeom>
          <a:noFill/>
          <a:ln>
            <a:noFill/>
          </a:ln>
        </p:spPr>
        <p:txBody>
          <a:bodyPr lIns="91425" tIns="45700" rIns="91425" bIns="45700" anchor="t" anchorCtr="0">
            <a:spAutoFit/>
          </a:bodyPr>
          <a:lstStyle/>
          <a:p>
            <a:pPr marL="342900" marR="0" lvl="0" indent="-342900" algn="l" rtl="0">
              <a:spcBef>
                <a:spcPts val="640"/>
              </a:spcBef>
              <a:buClr>
                <a:schemeClr val="dk1"/>
              </a:buClr>
              <a:buSzPct val="98958"/>
              <a:buFont typeface="Arial"/>
              <a:buChar char="•"/>
            </a:pPr>
            <a:r>
              <a:rPr lang="x-none" sz="2800" b="0" i="0" u="none" strike="noStrike" cap="none" baseline="0">
                <a:solidFill>
                  <a:schemeClr val="dk1"/>
                </a:solidFill>
                <a:latin typeface="Calibri"/>
                <a:ea typeface="Calibri"/>
                <a:cs typeface="Calibri"/>
                <a:sym typeface="Calibri"/>
              </a:rPr>
              <a:t>The technique was first discussed on April 6, 2001 in an article by Adam Mathes. In that article, he coined the term "Google bombing" </a:t>
            </a:r>
            <a:endParaRPr lang="en-US" sz="2800" b="0" i="0" u="none" strike="noStrike" cap="none" baseline="0" dirty="0" smtClean="0">
              <a:solidFill>
                <a:schemeClr val="dk1"/>
              </a:solidFill>
              <a:latin typeface="Calibri"/>
              <a:ea typeface="Calibri"/>
              <a:cs typeface="Calibri"/>
              <a:sym typeface="Calibri"/>
            </a:endParaRPr>
          </a:p>
        </p:txBody>
      </p:sp>
      <p:pic>
        <p:nvPicPr>
          <p:cNvPr id="1026" name="Picture 2" descr="http://adammathes.com/egoimages/corpor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76600"/>
            <a:ext cx="190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Shape 285"/>
          <p:cNvSpPr/>
          <p:nvPr/>
        </p:nvSpPr>
        <p:spPr>
          <a:xfrm>
            <a:off x="4114800" y="3276600"/>
            <a:ext cx="3810000" cy="2819400"/>
          </a:xfrm>
          <a:prstGeom prst="rect">
            <a:avLst/>
          </a:prstGeom>
          <a:blipFill>
            <a:blip r:embed="rId4"/>
            <a:stretch>
              <a:fillRect/>
            </a:stretch>
          </a:blipFill>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chemeClr val="dk1"/>
                </a:solidFill>
                <a:latin typeface="Calibri"/>
                <a:ea typeface="Calibri"/>
                <a:cs typeface="Calibri"/>
                <a:sym typeface="Calibri"/>
              </a:rPr>
              <a:t>Google Bombing</a:t>
            </a:r>
          </a:p>
        </p:txBody>
      </p:sp>
      <p:sp>
        <p:nvSpPr>
          <p:cNvPr id="303" name="Shape 303"/>
          <p:cNvSpPr txBox="1">
            <a:spLocks noGrp="1"/>
          </p:cNvSpPr>
          <p:nvPr>
            <p:ph type="body" idx="1"/>
          </p:nvPr>
        </p:nvSpPr>
        <p:spPr>
          <a:xfrm>
            <a:off x="457200" y="1600200"/>
            <a:ext cx="8229600" cy="2631449"/>
          </a:xfrm>
          <a:prstGeom prst="rect">
            <a:avLst/>
          </a:prstGeom>
          <a:noFill/>
          <a:ln>
            <a:noFill/>
          </a:ln>
        </p:spPr>
        <p:txBody>
          <a:bodyPr lIns="91425" tIns="45700" rIns="91425" bIns="45700" anchor="t" anchorCtr="0">
            <a:spAutoFit/>
          </a:bodyPr>
          <a:lstStyle/>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In January of 2007, Google announced that they'd tweaked their search algorithm to remove most Google </a:t>
            </a:r>
            <a:r>
              <a:rPr lang="x-none" sz="3200" b="0" i="0" u="none" strike="noStrike" cap="none" baseline="0" smtClean="0">
                <a:solidFill>
                  <a:schemeClr val="dk1"/>
                </a:solidFill>
                <a:latin typeface="Calibri"/>
                <a:ea typeface="Calibri"/>
                <a:cs typeface="Calibri"/>
                <a:sym typeface="Calibri"/>
              </a:rPr>
              <a:t>bombs</a:t>
            </a:r>
            <a:r>
              <a:rPr lang="en-US" sz="3200" b="0" i="0" u="none" strike="noStrike" cap="none" baseline="0" dirty="0" smtClean="0">
                <a:solidFill>
                  <a:schemeClr val="dk1"/>
                </a:solidFill>
                <a:latin typeface="Calibri"/>
                <a:ea typeface="Calibri"/>
                <a:cs typeface="Calibri"/>
                <a:sym typeface="Calibri"/>
              </a:rPr>
              <a:t>.</a:t>
            </a:r>
            <a:r>
              <a:rPr lang="en-US" sz="3200" b="0" i="0" u="none" strike="noStrike" cap="none" dirty="0" smtClean="0">
                <a:solidFill>
                  <a:schemeClr val="dk1"/>
                </a:solidFill>
                <a:latin typeface="Calibri"/>
                <a:ea typeface="Calibri"/>
                <a:cs typeface="Calibri"/>
                <a:sym typeface="Calibri"/>
              </a:rPr>
              <a:t> </a:t>
            </a:r>
          </a:p>
          <a:p>
            <a:pPr marL="342900" marR="0" lvl="0" indent="-342900" algn="l" rtl="0">
              <a:spcBef>
                <a:spcPts val="640"/>
              </a:spcBef>
              <a:buClr>
                <a:schemeClr val="dk1"/>
              </a:buClr>
              <a:buSzPct val="98958"/>
              <a:buFont typeface="Arial"/>
              <a:buChar char="•"/>
            </a:pPr>
            <a:r>
              <a:rPr lang="en-US" sz="3200" b="0" i="0" u="none" strike="noStrike" cap="none" dirty="0" smtClean="0">
                <a:solidFill>
                  <a:schemeClr val="dk1"/>
                </a:solidFill>
                <a:latin typeface="Calibri"/>
                <a:ea typeface="Calibri"/>
                <a:cs typeface="Calibri"/>
                <a:sym typeface="Calibri"/>
              </a:rPr>
              <a:t>T</a:t>
            </a:r>
            <a:r>
              <a:rPr lang="x-none" sz="3200" b="0" i="0" u="none" strike="noStrike" cap="none" baseline="0" smtClean="0">
                <a:solidFill>
                  <a:schemeClr val="dk1"/>
                </a:solidFill>
                <a:latin typeface="Calibri"/>
                <a:ea typeface="Calibri"/>
                <a:cs typeface="Calibri"/>
                <a:sym typeface="Calibri"/>
              </a:rPr>
              <a:t>he </a:t>
            </a:r>
            <a:r>
              <a:rPr lang="x-none" sz="3200" b="0" i="0" u="none" strike="noStrike" cap="none" baseline="0">
                <a:solidFill>
                  <a:schemeClr val="dk1"/>
                </a:solidFill>
                <a:latin typeface="Calibri"/>
                <a:ea typeface="Calibri"/>
                <a:cs typeface="Calibri"/>
                <a:sym typeface="Calibri"/>
              </a:rPr>
              <a:t>day they announced this, </a:t>
            </a:r>
            <a:r>
              <a:rPr lang="en-US" dirty="0" smtClean="0"/>
              <a:t>most searches of previous Google bombs returned empty.</a:t>
            </a:r>
            <a:endParaRPr lang="x-none" sz="32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ctrTitle"/>
          </p:nvPr>
        </p:nvSpPr>
        <p:spPr>
          <a:xfrm>
            <a:off x="391160" y="1911984"/>
            <a:ext cx="8351399" cy="561899"/>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3600" b="0" i="0" u="none" strike="noStrike" cap="none" baseline="0">
                <a:solidFill>
                  <a:srgbClr val="4A86E8"/>
                </a:solidFill>
                <a:latin typeface="Calibri"/>
                <a:ea typeface="Calibri"/>
                <a:cs typeface="Calibri"/>
                <a:sym typeface="Calibri"/>
              </a:rPr>
              <a:t>Defensive Programming</a:t>
            </a:r>
          </a:p>
        </p:txBody>
      </p:sp>
      <p:sp>
        <p:nvSpPr>
          <p:cNvPr id="309" name="Shape 309"/>
          <p:cNvSpPr txBox="1">
            <a:spLocks noGrp="1"/>
          </p:cNvSpPr>
          <p:nvPr>
            <p:ph type="subTitle" idx="1"/>
          </p:nvPr>
        </p:nvSpPr>
        <p:spPr>
          <a:xfrm>
            <a:off x="403761" y="2643248"/>
            <a:ext cx="8342400" cy="456299"/>
          </a:xfrm>
          <a:prstGeom prst="rect">
            <a:avLst/>
          </a:prstGeom>
          <a:noFill/>
          <a:ln>
            <a:noFill/>
          </a:ln>
        </p:spPr>
        <p:txBody>
          <a:bodyPr lIns="91425" tIns="45700" rIns="91425" bIns="45700" anchor="t" anchorCtr="0">
            <a:spAutoFit/>
          </a:bodyPr>
          <a:lstStyle/>
          <a:p>
            <a:pPr marL="0" marR="0" lvl="0" indent="0" algn="ctr" rtl="0">
              <a:spcBef>
                <a:spcPts val="640"/>
              </a:spcBef>
              <a:buClr>
                <a:srgbClr val="888888"/>
              </a:buClr>
              <a:buSzPct val="25000"/>
              <a:buFont typeface="Calibri"/>
              <a:buNone/>
            </a:pPr>
            <a:r>
              <a:rPr lang="x-none" sz="3200" i="0">
                <a:solidFill>
                  <a:srgbClr val="888888"/>
                </a:solidFill>
                <a:latin typeface="Calibri"/>
                <a:ea typeface="Calibri"/>
                <a:cs typeface="Calibri"/>
                <a:sym typeface="Calibri"/>
              </a:rPr>
              <a:t>Colin Hofman</a:t>
            </a:r>
          </a:p>
          <a:p>
            <a:endParaRPr lang="x-none" sz="3200" i="0">
              <a:solidFill>
                <a:srgbClr val="888888"/>
              </a:solidFill>
              <a:latin typeface="Calibri"/>
              <a:ea typeface="Calibri"/>
              <a:cs typeface="Calibri"/>
              <a:sym typeface="Calibri"/>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sng" strike="noStrike" cap="none" baseline="0">
                <a:solidFill>
                  <a:schemeClr val="dk1"/>
                </a:solidFill>
                <a:latin typeface="Calibri"/>
                <a:ea typeface="Calibri"/>
                <a:cs typeface="Calibri"/>
                <a:sym typeface="Calibri"/>
              </a:rPr>
              <a:t>Defensive Programming</a:t>
            </a:r>
          </a:p>
        </p:txBody>
      </p:sp>
      <p:sp>
        <p:nvSpPr>
          <p:cNvPr id="315" name="Shape 315"/>
          <p:cNvSpPr/>
          <p:nvPr/>
        </p:nvSpPr>
        <p:spPr>
          <a:xfrm>
            <a:off x="1554691" y="1600200"/>
            <a:ext cx="6034616" cy="4525962"/>
          </a:xfrm>
          <a:prstGeom prst="rect">
            <a:avLst/>
          </a:prstGeom>
          <a:blipFill>
            <a:blip r:embed="rId3"/>
            <a:stretch>
              <a:fillRect/>
            </a:stretch>
          </a:blipFill>
        </p:spPr>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p:nvPr/>
        </p:nvSpPr>
        <p:spPr>
          <a:xfrm>
            <a:off x="0" y="533400"/>
            <a:ext cx="9144000" cy="1015662"/>
          </a:xfrm>
          <a:prstGeom prst="rect">
            <a:avLst/>
          </a:prstGeom>
          <a:noFill/>
          <a:ln>
            <a:noFill/>
          </a:ln>
        </p:spPr>
        <p:txBody>
          <a:bodyPr lIns="91425" tIns="45700" rIns="91425" bIns="45700" anchor="t" anchorCtr="0">
            <a:spAutoFit/>
          </a:bodyPr>
          <a:lstStyle/>
          <a:p>
            <a:pPr marL="0" marR="0" lvl="0" indent="0" algn="ctr" rtl="0">
              <a:buSzPct val="25000"/>
              <a:buNone/>
            </a:pPr>
            <a:r>
              <a:rPr lang="x-none" sz="6000" b="0" i="0" strike="noStrike" cap="none" baseline="0">
                <a:solidFill>
                  <a:schemeClr val="dk1"/>
                </a:solidFill>
                <a:latin typeface="Calibri"/>
                <a:ea typeface="Calibri"/>
                <a:cs typeface="Calibri"/>
                <a:sym typeface="Calibri"/>
              </a:rPr>
              <a:t>What</a:t>
            </a:r>
          </a:p>
        </p:txBody>
      </p:sp>
      <p:sp>
        <p:nvSpPr>
          <p:cNvPr id="321" name="Shape 321"/>
          <p:cNvSpPr txBox="1"/>
          <p:nvPr/>
        </p:nvSpPr>
        <p:spPr>
          <a:xfrm>
            <a:off x="1066800" y="1752600"/>
            <a:ext cx="7010400" cy="3416319"/>
          </a:xfrm>
          <a:prstGeom prst="rect">
            <a:avLst/>
          </a:prstGeom>
          <a:noFill/>
          <a:ln>
            <a:noFill/>
          </a:ln>
        </p:spPr>
        <p:txBody>
          <a:bodyPr lIns="91425" tIns="45700" rIns="91425" bIns="45700" anchor="t" anchorCtr="0">
            <a:spAutoFit/>
          </a:bodyPr>
          <a:lstStyle/>
          <a:p>
            <a:pPr marL="0" marR="0" lvl="0" indent="0" algn="l" rtl="0">
              <a:buSzPct val="25000"/>
              <a:buNone/>
            </a:pPr>
            <a:r>
              <a:rPr lang="x-none" sz="2400" b="0" i="0" u="none" strike="noStrike" cap="none" baseline="0">
                <a:solidFill>
                  <a:schemeClr val="dk1"/>
                </a:solidFill>
                <a:latin typeface="Arial"/>
                <a:ea typeface="Arial"/>
                <a:cs typeface="Arial"/>
                <a:sym typeface="Arial"/>
              </a:rPr>
              <a:t>• Setup a barrier between your program code and the outside world.</a:t>
            </a:r>
          </a:p>
          <a:p>
            <a:endParaRPr lang="x-none" sz="2400" b="0" i="0" u="none" strike="noStrike" cap="none" baseline="0">
              <a:solidFill>
                <a:schemeClr val="dk1"/>
              </a:solidFill>
              <a:latin typeface="Arial"/>
              <a:ea typeface="Arial"/>
              <a:cs typeface="Arial"/>
              <a:sym typeface="Arial"/>
            </a:endParaRPr>
          </a:p>
          <a:p>
            <a:pPr marL="0" marR="0" lvl="0" indent="0" algn="l" rtl="0">
              <a:buSzPct val="25000"/>
              <a:buNone/>
            </a:pPr>
            <a:r>
              <a:rPr lang="x-none" sz="2400" b="0" i="0" u="none" strike="noStrike" cap="none" baseline="0">
                <a:solidFill>
                  <a:schemeClr val="dk1"/>
                </a:solidFill>
                <a:latin typeface="Arial"/>
                <a:ea typeface="Arial"/>
                <a:cs typeface="Arial"/>
                <a:sym typeface="Arial"/>
              </a:rPr>
              <a:t>• Write code that has the ability to defend itself from being misused.</a:t>
            </a:r>
          </a:p>
          <a:p>
            <a:endParaRPr lang="x-none" sz="2400" b="0" i="0" u="none" strike="noStrike" cap="none" baseline="0">
              <a:solidFill>
                <a:schemeClr val="dk1"/>
              </a:solidFill>
              <a:latin typeface="Arial"/>
              <a:ea typeface="Arial"/>
              <a:cs typeface="Arial"/>
              <a:sym typeface="Arial"/>
            </a:endParaRPr>
          </a:p>
          <a:p>
            <a:pPr marL="0" marR="0" lvl="0" indent="0" algn="l" rtl="0">
              <a:buSzPct val="25000"/>
              <a:buNone/>
            </a:pPr>
            <a:r>
              <a:rPr lang="x-none" sz="2400" b="0" i="0" u="none" strike="noStrike" cap="none" baseline="0">
                <a:solidFill>
                  <a:schemeClr val="dk1"/>
                </a:solidFill>
                <a:latin typeface="Arial"/>
                <a:ea typeface="Arial"/>
                <a:cs typeface="Arial"/>
                <a:sym typeface="Arial"/>
              </a:rPr>
              <a:t>• If a portion of your code is based on a premise make sure you document and check the precondition prior to execution.</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p:nvPr/>
        </p:nvSpPr>
        <p:spPr>
          <a:xfrm>
            <a:off x="0" y="533400"/>
            <a:ext cx="9144000" cy="1015662"/>
          </a:xfrm>
          <a:prstGeom prst="rect">
            <a:avLst/>
          </a:prstGeom>
          <a:noFill/>
          <a:ln>
            <a:noFill/>
          </a:ln>
        </p:spPr>
        <p:txBody>
          <a:bodyPr lIns="91425" tIns="45700" rIns="91425" bIns="45700" anchor="t" anchorCtr="0">
            <a:spAutoFit/>
          </a:bodyPr>
          <a:lstStyle/>
          <a:p>
            <a:pPr marL="0" marR="0" lvl="0" indent="0" algn="ctr" rtl="0">
              <a:buSzPct val="25000"/>
              <a:buNone/>
            </a:pPr>
            <a:r>
              <a:rPr lang="x-none" sz="6000" b="0" i="0" strike="noStrike" cap="none" baseline="0">
                <a:solidFill>
                  <a:schemeClr val="dk1"/>
                </a:solidFill>
                <a:latin typeface="Calibri"/>
                <a:ea typeface="Calibri"/>
                <a:cs typeface="Calibri"/>
                <a:sym typeface="Calibri"/>
              </a:rPr>
              <a:t>Why</a:t>
            </a:r>
          </a:p>
        </p:txBody>
      </p:sp>
      <p:sp>
        <p:nvSpPr>
          <p:cNvPr id="327" name="Shape 327"/>
          <p:cNvSpPr txBox="1"/>
          <p:nvPr/>
        </p:nvSpPr>
        <p:spPr>
          <a:xfrm>
            <a:off x="342900" y="1600200"/>
            <a:ext cx="8458200" cy="4401204"/>
          </a:xfrm>
          <a:prstGeom prst="rect">
            <a:avLst/>
          </a:prstGeom>
          <a:noFill/>
          <a:ln>
            <a:noFill/>
          </a:ln>
        </p:spPr>
        <p:txBody>
          <a:bodyPr lIns="91425" tIns="45700" rIns="91425" bIns="45700" anchor="t" anchorCtr="0">
            <a:spAutoFit/>
          </a:bodyPr>
          <a:lstStyle/>
          <a:p>
            <a:pPr marL="0" marR="0" lvl="0" indent="0" algn="l" rtl="0">
              <a:buSzPct val="25000"/>
              <a:buNone/>
            </a:pPr>
            <a:r>
              <a:rPr lang="x-none" sz="2800" b="0" i="0" u="none" strike="noStrike" cap="none" baseline="0">
                <a:solidFill>
                  <a:schemeClr val="dk1"/>
                </a:solidFill>
                <a:latin typeface="Arial"/>
                <a:ea typeface="Arial"/>
                <a:cs typeface="Arial"/>
                <a:sym typeface="Arial"/>
              </a:rPr>
              <a:t>• We cannot always rely on end users to run our code as we intended it to be run.</a:t>
            </a:r>
          </a:p>
          <a:p>
            <a:endParaRPr lang="x-none" sz="2800" b="0" i="0" u="none" strike="noStrike" cap="none" baseline="0">
              <a:solidFill>
                <a:schemeClr val="dk1"/>
              </a:solidFill>
              <a:latin typeface="Arial"/>
              <a:ea typeface="Arial"/>
              <a:cs typeface="Arial"/>
              <a:sym typeface="Arial"/>
            </a:endParaRPr>
          </a:p>
          <a:p>
            <a:pPr marL="0" marR="0" lvl="0" indent="0" algn="l" rtl="0">
              <a:buSzPct val="25000"/>
              <a:buNone/>
            </a:pPr>
            <a:r>
              <a:rPr lang="x-none" sz="2800" b="0" i="0" u="none" strike="noStrike" cap="none" baseline="0">
                <a:solidFill>
                  <a:schemeClr val="dk1"/>
                </a:solidFill>
                <a:latin typeface="Arial"/>
                <a:ea typeface="Arial"/>
                <a:cs typeface="Arial"/>
                <a:sym typeface="Arial"/>
              </a:rPr>
              <a:t>• Our code might be reused or extended upon by other programmers.</a:t>
            </a:r>
          </a:p>
          <a:p>
            <a:endParaRPr lang="x-none" sz="2800" b="0" i="0" u="none" strike="noStrike" cap="none" baseline="0">
              <a:solidFill>
                <a:schemeClr val="dk1"/>
              </a:solidFill>
              <a:latin typeface="Arial"/>
              <a:ea typeface="Arial"/>
              <a:cs typeface="Arial"/>
              <a:sym typeface="Arial"/>
            </a:endParaRPr>
          </a:p>
          <a:p>
            <a:pPr marL="0" marR="0" lvl="0" indent="0" algn="l" rtl="0">
              <a:buSzPct val="25000"/>
              <a:buNone/>
            </a:pPr>
            <a:r>
              <a:rPr lang="x-none" sz="2800" b="0" i="0" u="none" strike="noStrike" cap="none" baseline="0">
                <a:solidFill>
                  <a:schemeClr val="dk1"/>
                </a:solidFill>
                <a:latin typeface="Arial"/>
                <a:ea typeface="Arial"/>
                <a:cs typeface="Arial"/>
                <a:sym typeface="Arial"/>
              </a:rPr>
              <a:t>• We can rely on hackers to try to misuse our code, and in extremely innovative ways.</a:t>
            </a:r>
          </a:p>
          <a:p>
            <a:endParaRPr lang="x-none" sz="2800" b="0" i="0" u="none" strike="noStrike" cap="none" baseline="0">
              <a:solidFill>
                <a:schemeClr val="dk1"/>
              </a:solidFill>
              <a:latin typeface="Arial"/>
              <a:ea typeface="Arial"/>
              <a:cs typeface="Arial"/>
              <a:sym typeface="Arial"/>
            </a:endParaRPr>
          </a:p>
          <a:p>
            <a:pPr marL="0" marR="0" lvl="0" indent="0" algn="l" rtl="0">
              <a:buSzPct val="25000"/>
              <a:buNone/>
            </a:pPr>
            <a:r>
              <a:rPr lang="x-none" sz="2800" b="0" i="0" u="none" strike="noStrike" cap="none" baseline="0">
                <a:solidFill>
                  <a:schemeClr val="dk1"/>
                </a:solidFill>
                <a:latin typeface="Arial"/>
                <a:ea typeface="Arial"/>
                <a:cs typeface="Arial"/>
                <a:sym typeface="Arial"/>
              </a:rPr>
              <a:t>• Throwing exceptions can be very costly.</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p:nvPr/>
        </p:nvSpPr>
        <p:spPr>
          <a:xfrm>
            <a:off x="0" y="533400"/>
            <a:ext cx="9144000" cy="1015662"/>
          </a:xfrm>
          <a:prstGeom prst="rect">
            <a:avLst/>
          </a:prstGeom>
          <a:noFill/>
          <a:ln>
            <a:noFill/>
          </a:ln>
        </p:spPr>
        <p:txBody>
          <a:bodyPr lIns="91425" tIns="45700" rIns="91425" bIns="45700" anchor="t" anchorCtr="0">
            <a:spAutoFit/>
          </a:bodyPr>
          <a:lstStyle/>
          <a:p>
            <a:pPr marL="0" marR="0" lvl="0" indent="0" algn="ctr" rtl="0">
              <a:buSzPct val="25000"/>
              <a:buNone/>
            </a:pPr>
            <a:r>
              <a:rPr lang="x-none" sz="6000" b="0" i="0" strike="noStrike" cap="none" baseline="0">
                <a:solidFill>
                  <a:schemeClr val="dk1"/>
                </a:solidFill>
                <a:latin typeface="Calibri"/>
                <a:ea typeface="Calibri"/>
                <a:cs typeface="Calibri"/>
                <a:sym typeface="Calibri"/>
              </a:rPr>
              <a:t>Guidelines</a:t>
            </a:r>
          </a:p>
        </p:txBody>
      </p:sp>
      <p:sp>
        <p:nvSpPr>
          <p:cNvPr id="333" name="Shape 333"/>
          <p:cNvSpPr txBox="1"/>
          <p:nvPr/>
        </p:nvSpPr>
        <p:spPr>
          <a:xfrm>
            <a:off x="533400" y="1600200"/>
            <a:ext cx="8077199" cy="4154983"/>
          </a:xfrm>
          <a:prstGeom prst="rect">
            <a:avLst/>
          </a:prstGeom>
          <a:noFill/>
          <a:ln>
            <a:noFill/>
          </a:ln>
        </p:spPr>
        <p:txBody>
          <a:bodyPr lIns="91425" tIns="45700" rIns="91425" bIns="45700" anchor="t" anchorCtr="0">
            <a:spAutoFit/>
          </a:bodyPr>
          <a:lstStyle/>
          <a:p>
            <a:pPr marL="0" marR="0" lvl="0" indent="0" algn="l" rtl="0">
              <a:buSzPct val="25000"/>
              <a:buNone/>
            </a:pPr>
            <a:r>
              <a:rPr lang="x-none" sz="2400" b="0" i="0" u="none" strike="noStrike" cap="none" baseline="0">
                <a:solidFill>
                  <a:schemeClr val="dk1"/>
                </a:solidFill>
                <a:latin typeface="Calibri"/>
                <a:ea typeface="Calibri"/>
                <a:cs typeface="Calibri"/>
                <a:sym typeface="Calibri"/>
              </a:rPr>
              <a:t>1.) Assume all user input is bad and write defensively only to the point of data type verification, pattern checks and malicious injection.  Defensive programming should be things that can potentially happen very often that you cannot control.</a:t>
            </a:r>
          </a:p>
          <a:p>
            <a:endParaRPr lang="x-none" sz="2400" b="0" i="0" u="none" strike="noStrike" cap="none" baseline="0">
              <a:solidFill>
                <a:schemeClr val="dk1"/>
              </a:solidFill>
              <a:latin typeface="Calibri"/>
              <a:ea typeface="Calibri"/>
              <a:cs typeface="Calibri"/>
              <a:sym typeface="Calibri"/>
            </a:endParaRPr>
          </a:p>
          <a:p>
            <a:pPr marL="0" marR="0" lvl="0" indent="0" algn="l" rtl="0">
              <a:buSzPct val="25000"/>
              <a:buNone/>
            </a:pPr>
            <a:r>
              <a:rPr lang="x-none" sz="2400" b="0" i="0" u="none" strike="noStrike" cap="none" baseline="0">
                <a:solidFill>
                  <a:schemeClr val="dk1"/>
                </a:solidFill>
                <a:latin typeface="Calibri"/>
                <a:ea typeface="Calibri"/>
                <a:cs typeface="Calibri"/>
                <a:sym typeface="Calibri"/>
              </a:rPr>
              <a:t>2.) Write exception handling for networked services that may fail at times and handle gracefully for user feedback.  Exception programming should be used for networked components that may fail from time to time but are usually solid AND you need to keep your program working.</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p:nvPr/>
        </p:nvSpPr>
        <p:spPr>
          <a:xfrm>
            <a:off x="0" y="533400"/>
            <a:ext cx="9144000" cy="1015662"/>
          </a:xfrm>
          <a:prstGeom prst="rect">
            <a:avLst/>
          </a:prstGeom>
          <a:noFill/>
          <a:ln>
            <a:noFill/>
          </a:ln>
        </p:spPr>
        <p:txBody>
          <a:bodyPr lIns="91425" tIns="45700" rIns="91425" bIns="45700" anchor="t" anchorCtr="0">
            <a:spAutoFit/>
          </a:bodyPr>
          <a:lstStyle/>
          <a:p>
            <a:pPr marL="0" marR="0" lvl="0" indent="0" algn="ctr" rtl="0">
              <a:buSzPct val="25000"/>
              <a:buNone/>
            </a:pPr>
            <a:r>
              <a:rPr lang="x-none" sz="6000" b="0" i="0" strike="noStrike" cap="none" baseline="0">
                <a:solidFill>
                  <a:schemeClr val="dk1"/>
                </a:solidFill>
                <a:latin typeface="Calibri"/>
                <a:ea typeface="Calibri"/>
                <a:cs typeface="Calibri"/>
                <a:sym typeface="Calibri"/>
              </a:rPr>
              <a:t>Guidelines</a:t>
            </a:r>
          </a:p>
        </p:txBody>
      </p:sp>
      <p:sp>
        <p:nvSpPr>
          <p:cNvPr id="339" name="Shape 339"/>
          <p:cNvSpPr txBox="1"/>
          <p:nvPr/>
        </p:nvSpPr>
        <p:spPr>
          <a:xfrm>
            <a:off x="533400" y="1600200"/>
            <a:ext cx="8077199" cy="3785651"/>
          </a:xfrm>
          <a:prstGeom prst="rect">
            <a:avLst/>
          </a:prstGeom>
          <a:noFill/>
          <a:ln>
            <a:noFill/>
          </a:ln>
        </p:spPr>
        <p:txBody>
          <a:bodyPr lIns="91425" tIns="45700" rIns="91425" bIns="45700" anchor="t" anchorCtr="0">
            <a:spAutoFit/>
          </a:bodyPr>
          <a:lstStyle/>
          <a:p>
            <a:pPr marL="0" marR="0" lvl="0" indent="0" algn="l" rtl="0">
              <a:buSzPct val="25000"/>
              <a:buNone/>
            </a:pPr>
            <a:r>
              <a:rPr lang="x-none" sz="2400" b="0" i="0" u="none" strike="noStrike" cap="none" baseline="0">
                <a:solidFill>
                  <a:schemeClr val="dk1"/>
                </a:solidFill>
                <a:latin typeface="Calibri"/>
                <a:ea typeface="Calibri"/>
                <a:cs typeface="Calibri"/>
                <a:sym typeface="Calibri"/>
              </a:rPr>
              <a:t>3.) Don't bother to write defensively within your application after the input data has been validated.  It’s a waste of time and bloats your app.  Let it blow up because it just means you need to test step 1 and 2 better.</a:t>
            </a:r>
          </a:p>
          <a:p>
            <a:endParaRPr lang="x-none" sz="2400" b="0" i="0" u="none" strike="noStrike" cap="none" baseline="0">
              <a:solidFill>
                <a:schemeClr val="dk1"/>
              </a:solidFill>
              <a:latin typeface="Calibri"/>
              <a:ea typeface="Calibri"/>
              <a:cs typeface="Calibri"/>
              <a:sym typeface="Calibri"/>
            </a:endParaRPr>
          </a:p>
          <a:p>
            <a:pPr marL="0" marR="0" lvl="0" indent="0" algn="l" rtl="0">
              <a:buSzPct val="25000"/>
              <a:buNone/>
            </a:pPr>
            <a:r>
              <a:rPr lang="x-none" sz="2400" b="0" i="0" u="none" strike="noStrike" cap="none" baseline="0">
                <a:solidFill>
                  <a:schemeClr val="dk1"/>
                </a:solidFill>
                <a:latin typeface="Calibri"/>
                <a:ea typeface="Calibri"/>
                <a:cs typeface="Calibri"/>
                <a:sym typeface="Calibri"/>
              </a:rPr>
              <a:t>4.) Never write exception handling within your core code that is not dependent on a networked device. Doing so is bad programming and costly to performance. For example catching an out of bounds array. Your code should be tested enough to never do that.</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p:nvPr/>
        </p:nvSpPr>
        <p:spPr>
          <a:xfrm>
            <a:off x="0" y="533400"/>
            <a:ext cx="9144000" cy="1015662"/>
          </a:xfrm>
          <a:prstGeom prst="rect">
            <a:avLst/>
          </a:prstGeom>
          <a:noFill/>
          <a:ln>
            <a:noFill/>
          </a:ln>
        </p:spPr>
        <p:txBody>
          <a:bodyPr lIns="91425" tIns="45700" rIns="91425" bIns="45700" anchor="t" anchorCtr="0">
            <a:spAutoFit/>
          </a:bodyPr>
          <a:lstStyle/>
          <a:p>
            <a:pPr marL="0" marR="0" lvl="0" indent="0" algn="ctr" rtl="0">
              <a:buSzPct val="25000"/>
              <a:buNone/>
            </a:pPr>
            <a:r>
              <a:rPr lang="x-none" sz="6000" b="0" i="0" u="sng" strike="noStrike" cap="none" baseline="0">
                <a:solidFill>
                  <a:schemeClr val="dk1"/>
                </a:solidFill>
                <a:latin typeface="Calibri"/>
                <a:ea typeface="Calibri"/>
                <a:cs typeface="Calibri"/>
                <a:sym typeface="Calibri"/>
              </a:rPr>
              <a:t>Guidelines</a:t>
            </a:r>
          </a:p>
        </p:txBody>
      </p:sp>
      <p:sp>
        <p:nvSpPr>
          <p:cNvPr id="345" name="Shape 345"/>
          <p:cNvSpPr txBox="1"/>
          <p:nvPr/>
        </p:nvSpPr>
        <p:spPr>
          <a:xfrm>
            <a:off x="304800" y="2057400"/>
            <a:ext cx="8534399" cy="1938991"/>
          </a:xfrm>
          <a:prstGeom prst="rect">
            <a:avLst/>
          </a:prstGeom>
          <a:noFill/>
          <a:ln>
            <a:noFill/>
          </a:ln>
        </p:spPr>
        <p:txBody>
          <a:bodyPr lIns="91425" tIns="45700" rIns="91425" bIns="45700" anchor="t" anchorCtr="0">
            <a:spAutoFit/>
          </a:bodyPr>
          <a:lstStyle/>
          <a:p>
            <a:pPr marL="0" marR="0" lvl="0" indent="0" algn="l" rtl="0">
              <a:buSzPct val="25000"/>
              <a:buNone/>
            </a:pPr>
            <a:r>
              <a:rPr lang="x-none" sz="2400" b="0" i="0" u="none" strike="noStrike" cap="none" baseline="0">
                <a:solidFill>
                  <a:schemeClr val="dk1"/>
                </a:solidFill>
                <a:latin typeface="Calibri"/>
                <a:ea typeface="Calibri"/>
                <a:cs typeface="Calibri"/>
                <a:sym typeface="Calibri"/>
              </a:rPr>
              <a:t>5.) Let everything be handled by central error logging that catches exceptions in one place after following the above procedures.  You either screwed up in one of the steps or this is just something in your core environment you could not control and your program should fail.</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chemeClr val="dk1"/>
                </a:solidFill>
                <a:latin typeface="Calibri"/>
                <a:ea typeface="Calibri"/>
                <a:cs typeface="Calibri"/>
                <a:sym typeface="Calibri"/>
              </a:rPr>
              <a:t>What is Cyberspace?</a:t>
            </a:r>
          </a:p>
        </p:txBody>
      </p:sp>
      <p:sp>
        <p:nvSpPr>
          <p:cNvPr id="179" name="Shape 17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spAutoFit/>
          </a:bodyPr>
          <a:lstStyle/>
          <a:p>
            <a:pPr marL="342900" marR="0" lvl="0" indent="-342900" algn="l" rtl="0">
              <a:spcBef>
                <a:spcPts val="640"/>
              </a:spcBef>
              <a:buClr>
                <a:schemeClr val="dk1"/>
              </a:buClr>
              <a:buSzPct val="98958"/>
              <a:buFont typeface="Arial"/>
              <a:buChar char="•"/>
            </a:pPr>
            <a:r>
              <a:rPr lang="x-none" sz="3200" b="1" i="0" u="none" strike="noStrike" cap="none" baseline="0">
                <a:solidFill>
                  <a:schemeClr val="dk1"/>
                </a:solidFill>
                <a:latin typeface="Calibri"/>
                <a:ea typeface="Calibri"/>
                <a:cs typeface="Calibri"/>
                <a:sym typeface="Calibri"/>
              </a:rPr>
              <a:t>Cyberspace</a:t>
            </a:r>
            <a:r>
              <a:rPr lang="x-none" sz="3200" b="0" i="0" u="none" strike="noStrike" cap="none" baseline="0">
                <a:solidFill>
                  <a:schemeClr val="dk1"/>
                </a:solidFill>
                <a:latin typeface="Calibri"/>
                <a:ea typeface="Calibri"/>
                <a:cs typeface="Calibri"/>
                <a:sym typeface="Calibri"/>
              </a:rPr>
              <a:t> is the information technology infrastructure that makes up the global domain of the information environment.</a:t>
            </a:r>
          </a:p>
          <a:p>
            <a:endParaRPr lang="x-none" sz="3200" b="0" i="0" u="none" strike="noStrike" cap="none" baseline="0">
              <a:solidFill>
                <a:schemeClr val="dk1"/>
              </a:solidFill>
              <a:latin typeface="Calibri"/>
              <a:ea typeface="Calibri"/>
              <a:cs typeface="Calibri"/>
              <a:sym typeface="Calibri"/>
            </a:endParaRPr>
          </a:p>
        </p:txBody>
      </p:sp>
      <p:sp>
        <p:nvSpPr>
          <p:cNvPr id="180" name="Shape 180"/>
          <p:cNvSpPr txBox="1"/>
          <p:nvPr/>
        </p:nvSpPr>
        <p:spPr>
          <a:xfrm>
            <a:off x="5984512" y="6348778"/>
            <a:ext cx="2906526" cy="369332"/>
          </a:xfrm>
          <a:prstGeom prst="rect">
            <a:avLst/>
          </a:prstGeom>
          <a:noFill/>
          <a:ln>
            <a:noFill/>
          </a:ln>
        </p:spPr>
        <p:txBody>
          <a:bodyPr lIns="91425" tIns="45700" rIns="91425" bIns="45700" anchor="t" anchorCtr="0">
            <a:spAutoFit/>
          </a:bodyPr>
          <a:lstStyle/>
          <a:p>
            <a:pPr marL="0" marR="0" lvl="0" indent="0" algn="l" rtl="0">
              <a:buSzPct val="25000"/>
              <a:buNone/>
            </a:pPr>
            <a:r>
              <a:rPr lang="x-none" sz="1800" b="0" i="0" u="none" strike="noStrike" cap="none" baseline="0">
                <a:solidFill>
                  <a:schemeClr val="dk1"/>
                </a:solidFill>
                <a:latin typeface="Calibri"/>
                <a:ea typeface="Calibri"/>
                <a:cs typeface="Calibri"/>
                <a:sym typeface="Calibri"/>
              </a:rPr>
              <a:t>http://www.aerospace.org/</a:t>
            </a:r>
          </a:p>
        </p:txBody>
      </p:sp>
      <p:sp>
        <p:nvSpPr>
          <p:cNvPr id="181" name="Shape 181"/>
          <p:cNvSpPr/>
          <p:nvPr/>
        </p:nvSpPr>
        <p:spPr>
          <a:xfrm>
            <a:off x="782800" y="3919903"/>
            <a:ext cx="3200400" cy="2428875"/>
          </a:xfrm>
          <a:prstGeom prst="rect">
            <a:avLst/>
          </a:prstGeom>
          <a:blipFill>
            <a:blip r:embed="rId3"/>
            <a:stretch>
              <a:fillRect/>
            </a:stretch>
          </a:blipFill>
          <a:ln>
            <a:noFill/>
          </a:ln>
        </p:spPr>
      </p:sp>
      <p:sp>
        <p:nvSpPr>
          <p:cNvPr id="182" name="Shape 182"/>
          <p:cNvSpPr/>
          <p:nvPr/>
        </p:nvSpPr>
        <p:spPr>
          <a:xfrm>
            <a:off x="5011764" y="3205528"/>
            <a:ext cx="3810000" cy="3143250"/>
          </a:xfrm>
          <a:prstGeom prst="rect">
            <a:avLst/>
          </a:prstGeom>
          <a:blipFill>
            <a:blip r:embed="rId4"/>
            <a:stretch>
              <a:fillRect/>
            </a:stretch>
          </a:blipFill>
          <a:ln>
            <a:noFill/>
          </a:ln>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p:nvPr/>
        </p:nvSpPr>
        <p:spPr>
          <a:xfrm>
            <a:off x="0" y="533400"/>
            <a:ext cx="9144000" cy="1015662"/>
          </a:xfrm>
          <a:prstGeom prst="rect">
            <a:avLst/>
          </a:prstGeom>
          <a:noFill/>
          <a:ln>
            <a:noFill/>
          </a:ln>
        </p:spPr>
        <p:txBody>
          <a:bodyPr lIns="91425" tIns="45700" rIns="91425" bIns="45700" anchor="t" anchorCtr="0">
            <a:spAutoFit/>
          </a:bodyPr>
          <a:lstStyle/>
          <a:p>
            <a:pPr marL="0" marR="0" lvl="0" indent="0" algn="ctr" rtl="0">
              <a:buSzPct val="25000"/>
              <a:buNone/>
            </a:pPr>
            <a:r>
              <a:rPr lang="x-none" sz="6000" b="0" i="0" strike="noStrike" cap="none" baseline="0">
                <a:solidFill>
                  <a:schemeClr val="dk1"/>
                </a:solidFill>
                <a:latin typeface="Calibri"/>
                <a:ea typeface="Calibri"/>
                <a:cs typeface="Calibri"/>
                <a:sym typeface="Calibri"/>
              </a:rPr>
              <a:t>Cons</a:t>
            </a:r>
          </a:p>
        </p:txBody>
      </p:sp>
      <p:sp>
        <p:nvSpPr>
          <p:cNvPr id="351" name="Shape 351"/>
          <p:cNvSpPr txBox="1"/>
          <p:nvPr/>
        </p:nvSpPr>
        <p:spPr>
          <a:xfrm>
            <a:off x="457200" y="1600200"/>
            <a:ext cx="8229600" cy="3416319"/>
          </a:xfrm>
          <a:prstGeom prst="rect">
            <a:avLst/>
          </a:prstGeom>
          <a:noFill/>
          <a:ln>
            <a:noFill/>
          </a:ln>
        </p:spPr>
        <p:txBody>
          <a:bodyPr lIns="91425" tIns="45700" rIns="91425" bIns="45700" anchor="t" anchorCtr="0">
            <a:spAutoFit/>
          </a:bodyPr>
          <a:lstStyle/>
          <a:p>
            <a:pPr marL="0" marR="0" lvl="0" indent="0" algn="l" rtl="0">
              <a:buSzPct val="25000"/>
              <a:buNone/>
            </a:pPr>
            <a:r>
              <a:rPr lang="x-none" sz="2400" b="0" i="0" u="none" strike="noStrike" cap="none" baseline="0">
                <a:solidFill>
                  <a:schemeClr val="dk1"/>
                </a:solidFill>
                <a:latin typeface="Arial"/>
                <a:ea typeface="Arial"/>
                <a:cs typeface="Arial"/>
                <a:sym typeface="Arial"/>
              </a:rPr>
              <a:t>• It is important to note that writing defensive code needs to be balanced against other engineering practices.</a:t>
            </a:r>
          </a:p>
          <a:p>
            <a:endParaRPr lang="x-none" sz="2400" b="0" i="0" u="none" strike="noStrike" cap="none" baseline="0">
              <a:solidFill>
                <a:schemeClr val="dk1"/>
              </a:solidFill>
              <a:latin typeface="Arial"/>
              <a:ea typeface="Arial"/>
              <a:cs typeface="Arial"/>
              <a:sym typeface="Arial"/>
            </a:endParaRPr>
          </a:p>
          <a:p>
            <a:pPr marL="0" marR="0" lvl="0" indent="0" algn="l" rtl="0">
              <a:buSzPct val="25000"/>
              <a:buNone/>
            </a:pPr>
            <a:r>
              <a:rPr lang="x-none" sz="2400" b="0" i="0" u="none" strike="noStrike" cap="none" baseline="0">
                <a:solidFill>
                  <a:schemeClr val="dk1"/>
                </a:solidFill>
                <a:latin typeface="Arial"/>
                <a:ea typeface="Arial"/>
                <a:cs typeface="Arial"/>
                <a:sym typeface="Arial"/>
              </a:rPr>
              <a:t>• Too much defensive code can make the product less readable, less performing, too complex or it may just take too much time to write.</a:t>
            </a:r>
          </a:p>
          <a:p>
            <a:endParaRPr lang="x-none" sz="2400" b="0" i="0" u="none" strike="noStrike" cap="none" baseline="0">
              <a:solidFill>
                <a:schemeClr val="dk1"/>
              </a:solidFill>
              <a:latin typeface="Arial"/>
              <a:ea typeface="Arial"/>
              <a:cs typeface="Arial"/>
              <a:sym typeface="Arial"/>
            </a:endParaRPr>
          </a:p>
          <a:p>
            <a:pPr marL="0" marR="0" lvl="0" indent="0" algn="l" rtl="0">
              <a:buSzPct val="25000"/>
              <a:buNone/>
            </a:pPr>
            <a:r>
              <a:rPr lang="x-none" sz="2400" b="0" i="0" u="none" strike="noStrike" cap="none" baseline="0">
                <a:solidFill>
                  <a:schemeClr val="dk1"/>
                </a:solidFill>
                <a:latin typeface="Arial"/>
                <a:ea typeface="Arial"/>
                <a:cs typeface="Arial"/>
                <a:sym typeface="Arial"/>
              </a:rPr>
              <a:t>• Don’t let defensive programming turn into paranoid programming.</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ctrTitle"/>
          </p:nvPr>
        </p:nvSpPr>
        <p:spPr>
          <a:xfrm>
            <a:off x="391160" y="1911984"/>
            <a:ext cx="8351399" cy="561899"/>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a:solidFill>
                  <a:srgbClr val="6FA8DC"/>
                </a:solidFill>
                <a:latin typeface="Arial"/>
                <a:ea typeface="Arial"/>
                <a:cs typeface="Arial"/>
                <a:sym typeface="Arial"/>
              </a:rPr>
              <a:t>Worms and Viruses</a:t>
            </a:r>
          </a:p>
        </p:txBody>
      </p:sp>
      <p:sp>
        <p:nvSpPr>
          <p:cNvPr id="357" name="Shape 357"/>
          <p:cNvSpPr txBox="1">
            <a:spLocks noGrp="1"/>
          </p:cNvSpPr>
          <p:nvPr>
            <p:ph type="subTitle" idx="1"/>
          </p:nvPr>
        </p:nvSpPr>
        <p:spPr>
          <a:xfrm>
            <a:off x="403761" y="2643248"/>
            <a:ext cx="8342400" cy="456299"/>
          </a:xfrm>
          <a:prstGeom prst="rect">
            <a:avLst/>
          </a:prstGeom>
          <a:noFill/>
          <a:ln>
            <a:noFill/>
          </a:ln>
        </p:spPr>
        <p:txBody>
          <a:bodyPr lIns="91425" tIns="45700" rIns="91425" bIns="45700" anchor="t" anchorCtr="0">
            <a:spAutoFit/>
          </a:bodyPr>
          <a:lstStyle/>
          <a:p>
            <a:pPr marL="0" marR="0" lvl="0" indent="0" algn="ctr" rtl="0">
              <a:spcBef>
                <a:spcPts val="640"/>
              </a:spcBef>
              <a:buClr>
                <a:srgbClr val="888888"/>
              </a:buClr>
              <a:buSzPct val="25000"/>
              <a:buFont typeface="Calibri"/>
              <a:buNone/>
            </a:pPr>
            <a:r>
              <a:rPr lang="x-none" sz="3200" i="0">
                <a:solidFill>
                  <a:srgbClr val="898989"/>
                </a:solidFill>
                <a:latin typeface="Arial"/>
                <a:ea typeface="Arial"/>
                <a:cs typeface="Arial"/>
                <a:sym typeface="Arial"/>
              </a:rPr>
              <a:t>David Humphries</a:t>
            </a:r>
          </a:p>
          <a:p>
            <a:endParaRPr lang="x-none" sz="3200" i="0">
              <a:solidFill>
                <a:srgbClr val="898989"/>
              </a:solidFill>
              <a:latin typeface="Arial"/>
              <a:ea typeface="Arial"/>
              <a:cs typeface="Arial"/>
              <a:sym typeface="Arial"/>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a:t>Virus</a:t>
            </a:r>
          </a:p>
        </p:txBody>
      </p:sp>
      <p:sp>
        <p:nvSpPr>
          <p:cNvPr id="363" name="Shape 363"/>
          <p:cNvSpPr txBox="1">
            <a:spLocks noGrp="1"/>
          </p:cNvSpPr>
          <p:nvPr>
            <p:ph type="body" idx="1"/>
          </p:nvPr>
        </p:nvSpPr>
        <p:spPr>
          <a:xfrm>
            <a:off x="533400" y="1296954"/>
            <a:ext cx="4980599" cy="4804500"/>
          </a:xfrm>
          <a:prstGeom prst="rect">
            <a:avLst/>
          </a:prstGeom>
        </p:spPr>
        <p:txBody>
          <a:bodyPr lIns="91425" tIns="91425" rIns="91425" bIns="91425" anchor="t" anchorCtr="0">
            <a:spAutoFit/>
          </a:bodyPr>
          <a:lstStyle/>
          <a:p>
            <a:pPr marL="0" lvl="0" indent="0" rtl="0">
              <a:lnSpc>
                <a:spcPct val="115000"/>
              </a:lnSpc>
              <a:spcBef>
                <a:spcPts val="0"/>
              </a:spcBef>
              <a:buNone/>
            </a:pPr>
            <a:r>
              <a:rPr lang="x-none" sz="2400">
                <a:solidFill>
                  <a:srgbClr val="000000"/>
                </a:solidFill>
                <a:latin typeface="Arial"/>
                <a:ea typeface="Arial"/>
                <a:cs typeface="Arial"/>
                <a:sym typeface="Arial"/>
              </a:rPr>
              <a:t>•A </a:t>
            </a:r>
            <a:r>
              <a:rPr lang="x-none" sz="2400" b="1">
                <a:solidFill>
                  <a:srgbClr val="000000"/>
                </a:solidFill>
                <a:latin typeface="Arial"/>
                <a:ea typeface="Arial"/>
                <a:cs typeface="Arial"/>
                <a:sym typeface="Arial"/>
              </a:rPr>
              <a:t>computer virus</a:t>
            </a:r>
            <a:r>
              <a:rPr lang="x-none" sz="2400">
                <a:solidFill>
                  <a:srgbClr val="000000"/>
                </a:solidFill>
                <a:latin typeface="Arial"/>
                <a:ea typeface="Arial"/>
                <a:cs typeface="Arial"/>
                <a:sym typeface="Arial"/>
              </a:rPr>
              <a:t> is computer program that can replicate itself and spread from one computer to another. In order to replicate itself, a virus must be permitted to execute code and write to memory. For this reason, many viruses attach themselves to executable files.  Viruses can be divided into two types based on their behavior when they are executed, resident and nonresident.</a:t>
            </a:r>
          </a:p>
          <a:p>
            <a:endParaRPr lang="x-none" sz="2400">
              <a:solidFill>
                <a:srgbClr val="000000"/>
              </a:solidFill>
              <a:latin typeface="Arial"/>
              <a:ea typeface="Arial"/>
              <a:cs typeface="Arial"/>
              <a:sym typeface="Arial"/>
            </a:endParaRPr>
          </a:p>
        </p:txBody>
      </p:sp>
      <p:sp>
        <p:nvSpPr>
          <p:cNvPr id="364" name="Shape 364"/>
          <p:cNvSpPr/>
          <p:nvPr/>
        </p:nvSpPr>
        <p:spPr>
          <a:xfrm>
            <a:off x="5664325" y="2394075"/>
            <a:ext cx="2733718" cy="2610259"/>
          </a:xfrm>
          <a:prstGeom prst="rect">
            <a:avLst/>
          </a:prstGeom>
          <a:blipFill>
            <a:blip r:embed="rId3"/>
            <a:stretch>
              <a:fillRect/>
            </a:stretch>
          </a:blipFill>
        </p:spPr>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a:t>Virus</a:t>
            </a:r>
          </a:p>
        </p:txBody>
      </p:sp>
      <p:sp>
        <p:nvSpPr>
          <p:cNvPr id="370" name="Shape 370"/>
          <p:cNvSpPr txBox="1">
            <a:spLocks noGrp="1"/>
          </p:cNvSpPr>
          <p:nvPr>
            <p:ph type="body" idx="1"/>
          </p:nvPr>
        </p:nvSpPr>
        <p:spPr>
          <a:xfrm>
            <a:off x="457200" y="1600200"/>
            <a:ext cx="8229600" cy="4526100"/>
          </a:xfrm>
          <a:prstGeom prst="rect">
            <a:avLst/>
          </a:prstGeom>
        </p:spPr>
        <p:txBody>
          <a:bodyPr lIns="91425" tIns="91425" rIns="91425" bIns="91425" anchor="t" anchorCtr="0">
            <a:spAutoFit/>
          </a:bodyPr>
          <a:lstStyle/>
          <a:p>
            <a:pPr marL="0" lvl="0" indent="0" rtl="0">
              <a:lnSpc>
                <a:spcPct val="115000"/>
              </a:lnSpc>
              <a:spcBef>
                <a:spcPts val="0"/>
              </a:spcBef>
              <a:buNone/>
            </a:pPr>
            <a:r>
              <a:rPr lang="x-none" sz="1800">
                <a:solidFill>
                  <a:srgbClr val="000000"/>
                </a:solidFill>
                <a:latin typeface="Arial"/>
                <a:ea typeface="Arial"/>
                <a:cs typeface="Arial"/>
                <a:sym typeface="Arial"/>
              </a:rPr>
              <a:t>•</a:t>
            </a:r>
            <a:r>
              <a:rPr lang="x-none" sz="1800" b="1">
                <a:solidFill>
                  <a:srgbClr val="000000"/>
                </a:solidFill>
                <a:latin typeface="Arial"/>
                <a:ea typeface="Arial"/>
                <a:cs typeface="Arial"/>
                <a:sym typeface="Arial"/>
              </a:rPr>
              <a:t>Nonresident</a:t>
            </a:r>
            <a:r>
              <a:rPr lang="x-none" sz="1800">
                <a:solidFill>
                  <a:srgbClr val="000000"/>
                </a:solidFill>
                <a:latin typeface="Arial"/>
                <a:ea typeface="Arial"/>
                <a:cs typeface="Arial"/>
                <a:sym typeface="Arial"/>
              </a:rPr>
              <a:t> viruses can be roughly divided into two modules.</a:t>
            </a:r>
          </a:p>
          <a:p>
            <a:pPr marL="0" lvl="0" indent="0" rtl="0">
              <a:lnSpc>
                <a:spcPct val="115000"/>
              </a:lnSpc>
              <a:spcBef>
                <a:spcPts val="0"/>
              </a:spcBef>
              <a:buNone/>
            </a:pPr>
            <a:r>
              <a:rPr lang="x-none" sz="1800">
                <a:solidFill>
                  <a:srgbClr val="000000"/>
                </a:solidFill>
                <a:latin typeface="Arial"/>
                <a:ea typeface="Arial"/>
                <a:cs typeface="Arial"/>
                <a:sym typeface="Arial"/>
              </a:rPr>
              <a:t> </a:t>
            </a:r>
          </a:p>
          <a:p>
            <a:pPr marL="0" lvl="0" indent="457200" rtl="0">
              <a:lnSpc>
                <a:spcPct val="115000"/>
              </a:lnSpc>
              <a:spcBef>
                <a:spcPts val="0"/>
              </a:spcBef>
              <a:buNone/>
            </a:pPr>
            <a:r>
              <a:rPr lang="x-none" sz="1800" b="1">
                <a:solidFill>
                  <a:srgbClr val="000000"/>
                </a:solidFill>
                <a:latin typeface="Arial"/>
                <a:ea typeface="Arial"/>
                <a:cs typeface="Arial"/>
                <a:sym typeface="Arial"/>
              </a:rPr>
              <a:t>Finder module</a:t>
            </a:r>
            <a:r>
              <a:rPr lang="x-none" sz="1800">
                <a:solidFill>
                  <a:srgbClr val="000000"/>
                </a:solidFill>
                <a:latin typeface="Arial"/>
                <a:ea typeface="Arial"/>
                <a:cs typeface="Arial"/>
                <a:sym typeface="Arial"/>
              </a:rPr>
              <a:t>-used to locate new executable files to infect</a:t>
            </a:r>
          </a:p>
          <a:p>
            <a:pPr marL="457200" lvl="0" indent="0" rtl="0">
              <a:lnSpc>
                <a:spcPct val="115000"/>
              </a:lnSpc>
              <a:spcBef>
                <a:spcPts val="0"/>
              </a:spcBef>
              <a:buNone/>
            </a:pPr>
            <a:r>
              <a:rPr lang="x-none" sz="1800" b="1">
                <a:solidFill>
                  <a:srgbClr val="000000"/>
                </a:solidFill>
                <a:latin typeface="Arial"/>
                <a:ea typeface="Arial"/>
                <a:cs typeface="Arial"/>
                <a:sym typeface="Arial"/>
              </a:rPr>
              <a:t>Replicate module</a:t>
            </a:r>
            <a:r>
              <a:rPr lang="x-none" sz="1800">
                <a:solidFill>
                  <a:srgbClr val="000000"/>
                </a:solidFill>
                <a:latin typeface="Arial"/>
                <a:ea typeface="Arial"/>
                <a:cs typeface="Arial"/>
                <a:sym typeface="Arial"/>
              </a:rPr>
              <a:t>-  called once the finder module has targeted   an executable to be infected</a:t>
            </a:r>
          </a:p>
          <a:p>
            <a:endParaRPr lang="x-none" sz="1800">
              <a:solidFill>
                <a:srgbClr val="000000"/>
              </a:solidFill>
              <a:latin typeface="Arial"/>
              <a:ea typeface="Arial"/>
              <a:cs typeface="Arial"/>
              <a:sym typeface="Arial"/>
            </a:endParaRPr>
          </a:p>
          <a:p>
            <a:pPr marL="0" lvl="0" indent="0" rtl="0">
              <a:lnSpc>
                <a:spcPct val="115000"/>
              </a:lnSpc>
              <a:spcBef>
                <a:spcPts val="0"/>
              </a:spcBef>
              <a:buNone/>
            </a:pPr>
            <a:r>
              <a:rPr lang="x-none" sz="1800">
                <a:solidFill>
                  <a:srgbClr val="000000"/>
                </a:solidFill>
                <a:latin typeface="Arial"/>
                <a:ea typeface="Arial"/>
                <a:cs typeface="Arial"/>
                <a:sym typeface="Arial"/>
              </a:rPr>
              <a:t>•</a:t>
            </a:r>
            <a:r>
              <a:rPr lang="x-none" sz="1800" b="1">
                <a:solidFill>
                  <a:srgbClr val="000000"/>
                </a:solidFill>
                <a:latin typeface="Arial"/>
                <a:ea typeface="Arial"/>
                <a:cs typeface="Arial"/>
                <a:sym typeface="Arial"/>
              </a:rPr>
              <a:t>Resident</a:t>
            </a:r>
            <a:r>
              <a:rPr lang="x-none" sz="1800">
                <a:solidFill>
                  <a:srgbClr val="000000"/>
                </a:solidFill>
                <a:latin typeface="Arial"/>
                <a:ea typeface="Arial"/>
                <a:cs typeface="Arial"/>
                <a:sym typeface="Arial"/>
              </a:rPr>
              <a:t> viruses also have a replicate module but instead of a finder module the virus is loaded into memory and call upon every time the operating system performs a certain operation.</a:t>
            </a:r>
          </a:p>
          <a:p>
            <a:pPr marL="0" lvl="0" indent="0" rtl="0">
              <a:lnSpc>
                <a:spcPct val="115000"/>
              </a:lnSpc>
              <a:spcBef>
                <a:spcPts val="0"/>
              </a:spcBef>
              <a:buNone/>
            </a:pPr>
            <a:r>
              <a:rPr lang="x-none" sz="1800">
                <a:solidFill>
                  <a:srgbClr val="000000"/>
                </a:solidFill>
                <a:latin typeface="Arial"/>
                <a:ea typeface="Arial"/>
                <a:cs typeface="Arial"/>
                <a:sym typeface="Arial"/>
              </a:rPr>
              <a:t> </a:t>
            </a:r>
          </a:p>
          <a:p>
            <a:pPr marL="457200" lvl="0" indent="0" rtl="0">
              <a:lnSpc>
                <a:spcPct val="115000"/>
              </a:lnSpc>
              <a:spcBef>
                <a:spcPts val="0"/>
              </a:spcBef>
              <a:buNone/>
            </a:pPr>
            <a:r>
              <a:rPr lang="x-none" sz="1800" b="1">
                <a:solidFill>
                  <a:srgbClr val="000000"/>
                </a:solidFill>
                <a:latin typeface="Arial"/>
                <a:ea typeface="Arial"/>
                <a:cs typeface="Arial"/>
                <a:sym typeface="Arial"/>
              </a:rPr>
              <a:t>Fast infectors</a:t>
            </a:r>
            <a:r>
              <a:rPr lang="x-none" sz="1800">
                <a:solidFill>
                  <a:srgbClr val="000000"/>
                </a:solidFill>
                <a:latin typeface="Arial"/>
                <a:ea typeface="Arial"/>
                <a:cs typeface="Arial"/>
                <a:sym typeface="Arial"/>
              </a:rPr>
              <a:t>-   can infect every potential host file.  Can slow down computer   performance making it easier to detect.</a:t>
            </a:r>
          </a:p>
          <a:p>
            <a:pPr marL="457200" lvl="0" indent="0" rtl="0">
              <a:lnSpc>
                <a:spcPct val="115000"/>
              </a:lnSpc>
              <a:spcBef>
                <a:spcPts val="0"/>
              </a:spcBef>
              <a:buNone/>
            </a:pPr>
            <a:r>
              <a:rPr lang="x-none" sz="1800" b="1">
                <a:solidFill>
                  <a:srgbClr val="000000"/>
                </a:solidFill>
                <a:latin typeface="Arial"/>
                <a:ea typeface="Arial"/>
                <a:cs typeface="Arial"/>
                <a:sym typeface="Arial"/>
              </a:rPr>
              <a:t>Slow infectors</a:t>
            </a:r>
            <a:r>
              <a:rPr lang="x-none" sz="1800">
                <a:solidFill>
                  <a:srgbClr val="000000"/>
                </a:solidFill>
                <a:latin typeface="Arial"/>
                <a:ea typeface="Arial"/>
                <a:cs typeface="Arial"/>
                <a:sym typeface="Arial"/>
              </a:rPr>
              <a:t>- designed to infect infrequently to avoid suspicion, but they   tend to be not as successful. </a:t>
            </a:r>
          </a:p>
          <a:p>
            <a:endParaRPr lang="x-none" sz="1800">
              <a:solidFill>
                <a:srgbClr val="000000"/>
              </a:solidFill>
              <a:latin typeface="Arial"/>
              <a:ea typeface="Arial"/>
              <a:cs typeface="Arial"/>
              <a:sym typeface="Arial"/>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a:solidFill>
                  <a:srgbClr val="000000"/>
                </a:solidFill>
                <a:latin typeface="Arial"/>
                <a:ea typeface="Arial"/>
                <a:cs typeface="Arial"/>
                <a:sym typeface="Arial"/>
              </a:rPr>
              <a:t>Worms</a:t>
            </a:r>
          </a:p>
        </p:txBody>
      </p:sp>
      <p:sp>
        <p:nvSpPr>
          <p:cNvPr id="376" name="Shape 376"/>
          <p:cNvSpPr txBox="1">
            <a:spLocks noGrp="1"/>
          </p:cNvSpPr>
          <p:nvPr>
            <p:ph type="body" idx="1"/>
          </p:nvPr>
        </p:nvSpPr>
        <p:spPr>
          <a:xfrm>
            <a:off x="457200" y="1495775"/>
            <a:ext cx="8380499" cy="4932299"/>
          </a:xfrm>
          <a:prstGeom prst="rect">
            <a:avLst/>
          </a:prstGeom>
        </p:spPr>
        <p:txBody>
          <a:bodyPr lIns="91425" tIns="91425" rIns="91425" bIns="91425" anchor="t" anchorCtr="0">
            <a:spAutoFit/>
          </a:bodyPr>
          <a:lstStyle/>
          <a:p>
            <a:pPr marL="0" lvl="0" indent="0" rtl="0">
              <a:lnSpc>
                <a:spcPct val="115000"/>
              </a:lnSpc>
              <a:spcBef>
                <a:spcPts val="0"/>
              </a:spcBef>
              <a:buNone/>
            </a:pPr>
            <a:r>
              <a:rPr lang="x-none" sz="2400">
                <a:solidFill>
                  <a:srgbClr val="000000"/>
                </a:solidFill>
                <a:latin typeface="Arial"/>
                <a:ea typeface="Arial"/>
                <a:cs typeface="Arial"/>
                <a:sym typeface="Arial"/>
              </a:rPr>
              <a:t>•A </a:t>
            </a:r>
            <a:r>
              <a:rPr lang="x-none" sz="2400" b="1">
                <a:solidFill>
                  <a:srgbClr val="000000"/>
                </a:solidFill>
                <a:latin typeface="Arial"/>
                <a:ea typeface="Arial"/>
                <a:cs typeface="Arial"/>
                <a:sym typeface="Arial"/>
              </a:rPr>
              <a:t>computer worm</a:t>
            </a:r>
            <a:r>
              <a:rPr lang="x-none" sz="2400">
                <a:solidFill>
                  <a:srgbClr val="000000"/>
                </a:solidFill>
                <a:latin typeface="Arial"/>
                <a:ea typeface="Arial"/>
                <a:cs typeface="Arial"/>
                <a:sym typeface="Arial"/>
              </a:rPr>
              <a:t> is a standalone computer program that replicates itself in order to spread.  The worm usually spreads through a network and typically causes some harm, if only bandwidth consumption.  Unlike computer viruses worms do not need to attach themselves to an executable.</a:t>
            </a:r>
          </a:p>
          <a:p>
            <a:endParaRPr lang="x-none" sz="2400">
              <a:solidFill>
                <a:srgbClr val="000000"/>
              </a:solidFill>
              <a:latin typeface="Arial"/>
              <a:ea typeface="Arial"/>
              <a:cs typeface="Arial"/>
              <a:sym typeface="Arial"/>
            </a:endParaRPr>
          </a:p>
          <a:p>
            <a:pPr marL="0" lvl="0" indent="0" rtl="0">
              <a:lnSpc>
                <a:spcPct val="115000"/>
              </a:lnSpc>
              <a:spcBef>
                <a:spcPts val="0"/>
              </a:spcBef>
              <a:buNone/>
            </a:pPr>
            <a:r>
              <a:rPr lang="x-none" sz="2400">
                <a:solidFill>
                  <a:srgbClr val="000000"/>
                </a:solidFill>
                <a:latin typeface="Arial"/>
                <a:ea typeface="Arial"/>
                <a:cs typeface="Arial"/>
                <a:sym typeface="Arial"/>
              </a:rPr>
              <a:t>•Many worms do not carry a payload that cause changes to the system but rather are only designed only to spread.  The few that do carry payloads usually install a backdoor to allow the computer to become a “zombie” for botnets and spam senders.</a:t>
            </a:r>
          </a:p>
          <a:p>
            <a:endParaRPr lang="x-none" sz="2400">
              <a:solidFill>
                <a:srgbClr val="000000"/>
              </a:solidFill>
              <a:latin typeface="Arial"/>
              <a:ea typeface="Arial"/>
              <a:cs typeface="Arial"/>
              <a:sym typeface="Arial"/>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a:t>1971</a:t>
            </a:r>
          </a:p>
        </p:txBody>
      </p:sp>
      <p:sp>
        <p:nvSpPr>
          <p:cNvPr id="382" name="Shape 382"/>
          <p:cNvSpPr txBox="1">
            <a:spLocks noGrp="1"/>
          </p:cNvSpPr>
          <p:nvPr>
            <p:ph type="body" idx="1"/>
          </p:nvPr>
        </p:nvSpPr>
        <p:spPr>
          <a:xfrm>
            <a:off x="457200" y="1600200"/>
            <a:ext cx="8229600" cy="4526100"/>
          </a:xfrm>
          <a:prstGeom prst="rect">
            <a:avLst/>
          </a:prstGeom>
        </p:spPr>
        <p:txBody>
          <a:bodyPr lIns="91425" tIns="91425" rIns="91425" bIns="91425" anchor="t" anchorCtr="0">
            <a:spAutoFit/>
          </a:bodyPr>
          <a:lstStyle/>
          <a:p>
            <a:pPr marL="0" lvl="0" indent="0" rtl="0">
              <a:lnSpc>
                <a:spcPct val="115000"/>
              </a:lnSpc>
              <a:spcBef>
                <a:spcPts val="0"/>
              </a:spcBef>
              <a:buNone/>
            </a:pPr>
            <a:r>
              <a:rPr lang="x-none" sz="3000">
                <a:solidFill>
                  <a:srgbClr val="000000"/>
                </a:solidFill>
                <a:latin typeface="Arial"/>
                <a:ea typeface="Arial"/>
                <a:cs typeface="Arial"/>
                <a:sym typeface="Arial"/>
              </a:rPr>
              <a:t>•“I’m the creeper, catch me if you can!”</a:t>
            </a:r>
          </a:p>
          <a:p>
            <a:endParaRPr lang="x-none" sz="3000">
              <a:solidFill>
                <a:srgbClr val="000000"/>
              </a:solidFill>
              <a:latin typeface="Arial"/>
              <a:ea typeface="Arial"/>
              <a:cs typeface="Arial"/>
              <a:sym typeface="Arial"/>
            </a:endParaRPr>
          </a:p>
          <a:p>
            <a:endParaRPr lang="x-none" sz="3000">
              <a:solidFill>
                <a:srgbClr val="000000"/>
              </a:solidFill>
              <a:latin typeface="Arial"/>
              <a:ea typeface="Arial"/>
              <a:cs typeface="Arial"/>
              <a:sym typeface="Arial"/>
            </a:endParaRPr>
          </a:p>
          <a:p>
            <a:endParaRPr lang="x-none" sz="3000">
              <a:solidFill>
                <a:srgbClr val="000000"/>
              </a:solidFill>
              <a:latin typeface="Arial"/>
              <a:ea typeface="Arial"/>
              <a:cs typeface="Arial"/>
              <a:sym typeface="Arial"/>
            </a:endParaRPr>
          </a:p>
          <a:p>
            <a:endParaRPr lang="x-none" sz="3000">
              <a:solidFill>
                <a:srgbClr val="000000"/>
              </a:solidFill>
              <a:latin typeface="Arial"/>
              <a:ea typeface="Arial"/>
              <a:cs typeface="Arial"/>
              <a:sym typeface="Arial"/>
            </a:endParaRPr>
          </a:p>
          <a:p>
            <a:endParaRPr lang="x-none" sz="3000">
              <a:solidFill>
                <a:srgbClr val="000000"/>
              </a:solidFill>
              <a:latin typeface="Arial"/>
              <a:ea typeface="Arial"/>
              <a:cs typeface="Arial"/>
              <a:sym typeface="Arial"/>
            </a:endParaRPr>
          </a:p>
          <a:p>
            <a:pPr marL="0" lvl="0" indent="0" rtl="0">
              <a:lnSpc>
                <a:spcPct val="115000"/>
              </a:lnSpc>
              <a:spcBef>
                <a:spcPts val="0"/>
              </a:spcBef>
              <a:buNone/>
            </a:pPr>
            <a:r>
              <a:rPr lang="x-none" sz="3000">
                <a:solidFill>
                  <a:srgbClr val="000000"/>
                </a:solidFill>
                <a:latin typeface="Arial"/>
                <a:ea typeface="Arial"/>
                <a:cs typeface="Arial"/>
                <a:sym typeface="Arial"/>
              </a:rPr>
              <a:t>•The creeper virus written by Bob Thomas at BBN Technologies was an experimental self-replicating program</a:t>
            </a:r>
          </a:p>
          <a:p>
            <a:endParaRPr lang="x-none" sz="3000">
              <a:solidFill>
                <a:srgbClr val="000000"/>
              </a:solidFill>
              <a:latin typeface="Arial"/>
              <a:ea typeface="Arial"/>
              <a:cs typeface="Arial"/>
              <a:sym typeface="Arial"/>
            </a:endParaRPr>
          </a:p>
        </p:txBody>
      </p:sp>
      <p:sp>
        <p:nvSpPr>
          <p:cNvPr id="383" name="Shape 383"/>
          <p:cNvSpPr/>
          <p:nvPr/>
        </p:nvSpPr>
        <p:spPr>
          <a:xfrm>
            <a:off x="2537756" y="2267842"/>
            <a:ext cx="4068487" cy="2322314"/>
          </a:xfrm>
          <a:prstGeom prst="rect">
            <a:avLst/>
          </a:prstGeom>
          <a:blipFill>
            <a:blip r:embed="rId3"/>
            <a:stretch>
              <a:fillRect/>
            </a:stretch>
          </a:blipFill>
        </p:spPr>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a:t>Many More</a:t>
            </a:r>
          </a:p>
        </p:txBody>
      </p:sp>
      <p:sp>
        <p:nvSpPr>
          <p:cNvPr id="389" name="Shape 389"/>
          <p:cNvSpPr txBox="1">
            <a:spLocks noGrp="1"/>
          </p:cNvSpPr>
          <p:nvPr>
            <p:ph type="body" idx="1"/>
          </p:nvPr>
        </p:nvSpPr>
        <p:spPr>
          <a:xfrm>
            <a:off x="457200" y="1600200"/>
            <a:ext cx="8229600" cy="4526100"/>
          </a:xfrm>
          <a:prstGeom prst="rect">
            <a:avLst/>
          </a:prstGeom>
        </p:spPr>
        <p:txBody>
          <a:bodyPr lIns="91425" tIns="91425" rIns="91425" bIns="91425" anchor="t" anchorCtr="0">
            <a:spAutoFit/>
          </a:bodyPr>
          <a:lstStyle/>
          <a:p>
            <a:pPr marL="0" lvl="0" indent="0" rtl="0">
              <a:lnSpc>
                <a:spcPct val="115000"/>
              </a:lnSpc>
              <a:spcBef>
                <a:spcPts val="0"/>
              </a:spcBef>
              <a:buNone/>
            </a:pPr>
            <a:r>
              <a:rPr lang="x-none">
                <a:solidFill>
                  <a:srgbClr val="000000"/>
                </a:solidFill>
                <a:latin typeface="Arial"/>
                <a:ea typeface="Arial"/>
                <a:cs typeface="Arial"/>
                <a:sym typeface="Arial"/>
              </a:rPr>
              <a:t>•Wabbit virus</a:t>
            </a:r>
          </a:p>
          <a:p>
            <a:pPr marL="0" lvl="0" indent="0" rtl="0">
              <a:lnSpc>
                <a:spcPct val="115000"/>
              </a:lnSpc>
              <a:spcBef>
                <a:spcPts val="0"/>
              </a:spcBef>
              <a:buNone/>
            </a:pPr>
            <a:r>
              <a:rPr lang="x-none">
                <a:solidFill>
                  <a:srgbClr val="000000"/>
                </a:solidFill>
                <a:latin typeface="Arial"/>
                <a:ea typeface="Arial"/>
                <a:cs typeface="Arial"/>
                <a:sym typeface="Arial"/>
              </a:rPr>
              <a:t>•Morris worm</a:t>
            </a:r>
          </a:p>
          <a:p>
            <a:pPr marL="0" lvl="0" indent="0" rtl="0">
              <a:lnSpc>
                <a:spcPct val="115000"/>
              </a:lnSpc>
              <a:spcBef>
                <a:spcPts val="0"/>
              </a:spcBef>
              <a:buNone/>
            </a:pPr>
            <a:r>
              <a:rPr lang="x-none">
                <a:solidFill>
                  <a:srgbClr val="000000"/>
                </a:solidFill>
                <a:latin typeface="Arial"/>
                <a:ea typeface="Arial"/>
                <a:cs typeface="Arial"/>
                <a:sym typeface="Arial"/>
              </a:rPr>
              <a:t>•ILOVEYOU worm</a:t>
            </a:r>
          </a:p>
          <a:p>
            <a:pPr marL="0" lvl="0" indent="0" rtl="0">
              <a:lnSpc>
                <a:spcPct val="115000"/>
              </a:lnSpc>
              <a:spcBef>
                <a:spcPts val="0"/>
              </a:spcBef>
              <a:buNone/>
            </a:pPr>
            <a:r>
              <a:rPr lang="x-none">
                <a:solidFill>
                  <a:srgbClr val="000000"/>
                </a:solidFill>
                <a:latin typeface="Arial"/>
                <a:ea typeface="Arial"/>
                <a:cs typeface="Arial"/>
                <a:sym typeface="Arial"/>
              </a:rPr>
              <a:t>•BLASTER worm</a:t>
            </a:r>
          </a:p>
          <a:p>
            <a:pPr marL="0" lvl="0" indent="0" rtl="0">
              <a:lnSpc>
                <a:spcPct val="115000"/>
              </a:lnSpc>
              <a:spcBef>
                <a:spcPts val="0"/>
              </a:spcBef>
              <a:buNone/>
            </a:pPr>
            <a:r>
              <a:rPr lang="x-none">
                <a:solidFill>
                  <a:srgbClr val="000000"/>
                </a:solidFill>
                <a:latin typeface="Arial"/>
                <a:ea typeface="Arial"/>
                <a:cs typeface="Arial"/>
                <a:sym typeface="Arial"/>
              </a:rPr>
              <a:t>•Stuxnet</a:t>
            </a:r>
          </a:p>
          <a:p>
            <a:pPr marL="0" lvl="0" indent="0" rtl="0">
              <a:lnSpc>
                <a:spcPct val="115000"/>
              </a:lnSpc>
              <a:spcBef>
                <a:spcPts val="0"/>
              </a:spcBef>
              <a:buNone/>
            </a:pPr>
            <a:r>
              <a:rPr lang="x-none">
                <a:solidFill>
                  <a:srgbClr val="000000"/>
                </a:solidFill>
                <a:latin typeface="Arial"/>
                <a:ea typeface="Arial"/>
                <a:cs typeface="Arial"/>
                <a:sym typeface="Arial"/>
              </a:rPr>
              <a:t>•Flame</a:t>
            </a:r>
          </a:p>
          <a:p>
            <a:pPr marL="0" lvl="0" indent="0" rtl="0">
              <a:lnSpc>
                <a:spcPct val="115000"/>
              </a:lnSpc>
              <a:spcBef>
                <a:spcPts val="0"/>
              </a:spcBef>
              <a:buNone/>
            </a:pPr>
            <a:r>
              <a:rPr lang="x-none">
                <a:solidFill>
                  <a:srgbClr val="000000"/>
                </a:solidFill>
                <a:latin typeface="Arial"/>
                <a:ea typeface="Arial"/>
                <a:cs typeface="Arial"/>
                <a:sym typeface="Arial"/>
              </a:rPr>
              <a:t>•Many many more</a:t>
            </a:r>
          </a:p>
          <a:p>
            <a:endParaRPr lang="x-none">
              <a:solidFill>
                <a:srgbClr val="000000"/>
              </a:solidFill>
              <a:latin typeface="Arial"/>
              <a:ea typeface="Arial"/>
              <a:cs typeface="Arial"/>
              <a:sym typeface="Arial"/>
            </a:endParaRPr>
          </a:p>
        </p:txBody>
      </p:sp>
      <p:sp>
        <p:nvSpPr>
          <p:cNvPr id="390" name="Shape 390"/>
          <p:cNvSpPr/>
          <p:nvPr/>
        </p:nvSpPr>
        <p:spPr>
          <a:xfrm>
            <a:off x="4805625" y="1711278"/>
            <a:ext cx="3207036" cy="4303942"/>
          </a:xfrm>
          <a:prstGeom prst="rect">
            <a:avLst/>
          </a:prstGeom>
          <a:blipFill>
            <a:blip r:embed="rId3"/>
            <a:stretch>
              <a:fillRect/>
            </a:stretch>
          </a:blipFill>
        </p:spPr>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ctrTitle"/>
          </p:nvPr>
        </p:nvSpPr>
        <p:spPr>
          <a:xfrm>
            <a:off x="391160" y="1911984"/>
            <a:ext cx="8351399" cy="561899"/>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a:solidFill>
                  <a:srgbClr val="6FA8DC"/>
                </a:solidFill>
                <a:latin typeface="Calibri"/>
                <a:ea typeface="Calibri"/>
                <a:cs typeface="Calibri"/>
                <a:sym typeface="Calibri"/>
              </a:rPr>
              <a:t>Cyber Web Security</a:t>
            </a:r>
          </a:p>
        </p:txBody>
      </p:sp>
      <p:sp>
        <p:nvSpPr>
          <p:cNvPr id="396" name="Shape 396"/>
          <p:cNvSpPr txBox="1">
            <a:spLocks noGrp="1"/>
          </p:cNvSpPr>
          <p:nvPr>
            <p:ph type="subTitle" idx="1"/>
          </p:nvPr>
        </p:nvSpPr>
        <p:spPr>
          <a:xfrm>
            <a:off x="403761" y="2643248"/>
            <a:ext cx="8342400" cy="456299"/>
          </a:xfrm>
          <a:prstGeom prst="rect">
            <a:avLst/>
          </a:prstGeom>
          <a:noFill/>
          <a:ln>
            <a:noFill/>
          </a:ln>
        </p:spPr>
        <p:txBody>
          <a:bodyPr lIns="91425" tIns="45700" rIns="91425" bIns="45700" anchor="t" anchorCtr="0">
            <a:spAutoFit/>
          </a:bodyPr>
          <a:lstStyle/>
          <a:p>
            <a:pPr marL="0" marR="0" lvl="0" indent="0" algn="ctr" rtl="0">
              <a:spcBef>
                <a:spcPts val="640"/>
              </a:spcBef>
              <a:buClr>
                <a:srgbClr val="888888"/>
              </a:buClr>
              <a:buSzPct val="25000"/>
              <a:buFont typeface="Calibri"/>
              <a:buNone/>
            </a:pPr>
            <a:r>
              <a:rPr lang="x-none" sz="3200" i="0">
                <a:solidFill>
                  <a:srgbClr val="888888"/>
                </a:solidFill>
                <a:latin typeface="Calibri"/>
                <a:ea typeface="Calibri"/>
                <a:cs typeface="Calibri"/>
                <a:sym typeface="Calibri"/>
              </a:rPr>
              <a:t>Nina Iarkova</a:t>
            </a:r>
          </a:p>
          <a:p>
            <a:endParaRPr lang="x-none" sz="3200" i="0">
              <a:solidFill>
                <a:srgbClr val="888888"/>
              </a:solidFill>
              <a:latin typeface="Calibri"/>
              <a:ea typeface="Calibri"/>
              <a:cs typeface="Calibri"/>
              <a:sym typeface="Calibri"/>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3950" b="0" i="0" u="none" strike="noStrike" cap="none" baseline="0">
                <a:solidFill>
                  <a:schemeClr val="dk1"/>
                </a:solidFill>
                <a:latin typeface="Calibri"/>
                <a:ea typeface="Calibri"/>
                <a:cs typeface="Calibri"/>
                <a:sym typeface="Calibri"/>
              </a:rPr>
              <a:t>Growing Importance of Web Security</a:t>
            </a:r>
          </a:p>
        </p:txBody>
      </p:sp>
      <p:sp>
        <p:nvSpPr>
          <p:cNvPr id="402" name="Shape 402"/>
          <p:cNvSpPr txBox="1">
            <a:spLocks noGrp="1"/>
          </p:cNvSpPr>
          <p:nvPr>
            <p:ph type="body" idx="1"/>
          </p:nvPr>
        </p:nvSpPr>
        <p:spPr>
          <a:xfrm>
            <a:off x="202568" y="1345575"/>
            <a:ext cx="8739000" cy="4526100"/>
          </a:xfrm>
          <a:prstGeom prst="rect">
            <a:avLst/>
          </a:prstGeom>
          <a:noFill/>
          <a:ln>
            <a:noFill/>
          </a:ln>
        </p:spPr>
        <p:txBody>
          <a:bodyPr lIns="91425" tIns="45700" rIns="91425" bIns="45700" anchor="t" anchorCtr="0">
            <a:spAutoFit/>
          </a:bodyPr>
          <a:lstStyle/>
          <a:p>
            <a:pPr marL="342900" marR="0" lvl="0" indent="-342900" algn="l" rtl="0">
              <a:spcBef>
                <a:spcPts val="640"/>
              </a:spcBef>
              <a:buClr>
                <a:schemeClr val="dk1"/>
              </a:buClr>
              <a:buSzPct val="105555"/>
              <a:buFont typeface="Arial"/>
              <a:buChar char="•"/>
            </a:pPr>
            <a:r>
              <a:rPr lang="x-none" sz="3000" b="0" i="0" u="none" strike="noStrike" cap="none" baseline="0">
                <a:solidFill>
                  <a:schemeClr val="dk1"/>
                </a:solidFill>
              </a:rPr>
              <a:t>Increased reliance on computers and the vast amount of sensitive information stored on networks</a:t>
            </a:r>
          </a:p>
          <a:p>
            <a:pPr marL="342900" marR="0" lvl="0" indent="-342900" algn="l" rtl="0">
              <a:spcBef>
                <a:spcPts val="640"/>
              </a:spcBef>
              <a:buClr>
                <a:schemeClr val="dk1"/>
              </a:buClr>
              <a:buSzPct val="105555"/>
              <a:buFont typeface="Arial"/>
              <a:buChar char="•"/>
            </a:pPr>
            <a:r>
              <a:rPr lang="x-none" sz="3000"/>
              <a:t>More than 14 billion computers are connected online. Number will soar to 50 billion in next decade (Cisco)</a:t>
            </a:r>
          </a:p>
          <a:p>
            <a:pPr marL="342900" marR="0" lvl="0" indent="-342900" algn="l" rtl="0">
              <a:spcBef>
                <a:spcPts val="640"/>
              </a:spcBef>
              <a:buClr>
                <a:schemeClr val="dk1"/>
              </a:buClr>
              <a:buSzPct val="105555"/>
              <a:buFont typeface="Arial"/>
              <a:buChar char="•"/>
            </a:pPr>
            <a:r>
              <a:rPr lang="x-none" sz="3000">
                <a:solidFill>
                  <a:srgbClr val="333333"/>
                </a:solidFill>
              </a:rPr>
              <a:t>The federal government has suffered a nearly 680% increase in cybersecurity breaches in the past six years</a:t>
            </a:r>
          </a:p>
          <a:p>
            <a:pPr marL="342900" marR="0" lvl="0" indent="-342900" algn="l" rtl="0">
              <a:spcBef>
                <a:spcPts val="640"/>
              </a:spcBef>
              <a:buClr>
                <a:schemeClr val="dk1"/>
              </a:buClr>
              <a:buSzPct val="105555"/>
              <a:buFont typeface="Arial"/>
              <a:buChar char="•"/>
            </a:pPr>
            <a:r>
              <a:rPr lang="x-none" sz="3000"/>
              <a:t>Pentagon declared cyberspace as a “new domain of war” </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lvl="0" rtl="0">
              <a:buNone/>
            </a:pPr>
            <a:r>
              <a:rPr lang="x-none"/>
              <a:t>How to Prevent Viruses</a:t>
            </a:r>
          </a:p>
        </p:txBody>
      </p:sp>
      <p:sp>
        <p:nvSpPr>
          <p:cNvPr id="408" name="Shape 408"/>
          <p:cNvSpPr txBox="1">
            <a:spLocks noGrp="1"/>
          </p:cNvSpPr>
          <p:nvPr>
            <p:ph type="body" idx="1"/>
          </p:nvPr>
        </p:nvSpPr>
        <p:spPr>
          <a:xfrm>
            <a:off x="457200" y="1600200"/>
            <a:ext cx="8229600" cy="4526100"/>
          </a:xfrm>
          <a:prstGeom prst="rect">
            <a:avLst/>
          </a:prstGeom>
        </p:spPr>
        <p:txBody>
          <a:bodyPr lIns="91425" tIns="91425" rIns="91425" bIns="91425" anchor="t" anchorCtr="0">
            <a:spAutoFit/>
          </a:bodyPr>
          <a:lstStyle/>
          <a:p>
            <a:pPr marL="457200" lvl="0" indent="-355600" rtl="0">
              <a:buClr>
                <a:schemeClr val="dk1"/>
              </a:buClr>
              <a:buSzPct val="104166"/>
              <a:buFont typeface="Arial"/>
              <a:buChar char="•"/>
            </a:pPr>
            <a:r>
              <a:rPr lang="x-none"/>
              <a:t>Place computer in protective 'bubble'. </a:t>
            </a:r>
          </a:p>
          <a:p>
            <a:pPr marL="914400" lvl="1" indent="-355600" rtl="0">
              <a:buClr>
                <a:schemeClr val="dk1"/>
              </a:buClr>
              <a:buSzPct val="62500"/>
              <a:buFont typeface="Courier New"/>
              <a:buChar char="o"/>
            </a:pPr>
            <a:r>
              <a:rPr lang="x-none"/>
              <a:t>Disconnect Internet or any other networks</a:t>
            </a:r>
          </a:p>
          <a:p>
            <a:pPr marL="914400" lvl="1" indent="-355600" rtl="0">
              <a:buClr>
                <a:schemeClr val="dk1"/>
              </a:buClr>
              <a:buSzPct val="62500"/>
              <a:buFont typeface="Courier New"/>
              <a:buChar char="o"/>
            </a:pPr>
            <a:r>
              <a:rPr lang="x-none"/>
              <a:t>Not use CD-ROMs or any removable disks</a:t>
            </a:r>
          </a:p>
          <a:p>
            <a:pPr marL="914400" lvl="1" indent="-355600" rtl="0">
              <a:buClr>
                <a:schemeClr val="dk1"/>
              </a:buClr>
              <a:buSzPct val="62500"/>
              <a:buFont typeface="Courier New"/>
              <a:buChar char="o"/>
            </a:pPr>
            <a:r>
              <a:rPr lang="x-none"/>
              <a:t>No information will enter</a:t>
            </a:r>
          </a:p>
          <a:p>
            <a:endParaRPr lang="x-none"/>
          </a:p>
          <a:p>
            <a:pPr marL="457200" lvl="0" indent="-355600">
              <a:buClr>
                <a:schemeClr val="dk1"/>
              </a:buClr>
              <a:buSzPct val="104166"/>
              <a:buFont typeface="Arial"/>
              <a:buChar char="•"/>
            </a:pPr>
            <a:r>
              <a:rPr lang="x-none"/>
              <a:t>Or... </a:t>
            </a:r>
          </a:p>
        </p:txBody>
      </p:sp>
      <p:sp>
        <p:nvSpPr>
          <p:cNvPr id="409" name="Shape 409"/>
          <p:cNvSpPr/>
          <p:nvPr/>
        </p:nvSpPr>
        <p:spPr>
          <a:xfrm>
            <a:off x="5240185" y="3176856"/>
            <a:ext cx="3903814" cy="2949443"/>
          </a:xfrm>
          <a:prstGeom prst="rect">
            <a:avLst/>
          </a:prstGeom>
          <a:blipFill>
            <a:blip r:embed="rId3"/>
            <a:stretch>
              <a:fillRect/>
            </a:stretch>
          </a:blipFill>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lvl="0" algn="l" rtl="0">
              <a:lnSpc>
                <a:spcPct val="115000"/>
              </a:lnSpc>
              <a:buClr>
                <a:srgbClr val="000000"/>
              </a:buClr>
              <a:buSzPct val="61111"/>
              <a:buFont typeface="Arial"/>
              <a:buNone/>
            </a:pPr>
            <a:r>
              <a:rPr lang="x-none" sz="1800">
                <a:solidFill>
                  <a:srgbClr val="000000"/>
                </a:solidFill>
              </a:rPr>
              <a:t>"Cybersecurity threats represent one of the most serious national security, public safety, and economic challenges we face as a nation.”</a:t>
            </a:r>
          </a:p>
          <a:p>
            <a:pPr lvl="0" algn="r">
              <a:lnSpc>
                <a:spcPct val="115000"/>
              </a:lnSpc>
              <a:buClr>
                <a:srgbClr val="000000"/>
              </a:buClr>
              <a:buSzPct val="61111"/>
              <a:buFont typeface="Arial"/>
              <a:buNone/>
            </a:pPr>
            <a:r>
              <a:rPr lang="x-none" sz="1800">
                <a:solidFill>
                  <a:srgbClr val="000000"/>
                </a:solidFill>
              </a:rPr>
              <a:t>- 2010 National Security Strategy</a:t>
            </a:r>
          </a:p>
        </p:txBody>
      </p:sp>
      <p:sp>
        <p:nvSpPr>
          <p:cNvPr id="188" name="Shape 188"/>
          <p:cNvSpPr txBox="1">
            <a:spLocks noGrp="1"/>
          </p:cNvSpPr>
          <p:nvPr>
            <p:ph type="body" idx="1"/>
          </p:nvPr>
        </p:nvSpPr>
        <p:spPr>
          <a:xfrm>
            <a:off x="457200" y="1600200"/>
            <a:ext cx="8229600" cy="4526100"/>
          </a:xfrm>
          <a:prstGeom prst="rect">
            <a:avLst/>
          </a:prstGeom>
        </p:spPr>
        <p:txBody>
          <a:bodyPr lIns="91425" tIns="91425" rIns="91425" bIns="91425" anchor="t" anchorCtr="0">
            <a:spAutoFit/>
          </a:bodyPr>
          <a:lstStyle/>
          <a:p>
            <a:pPr marL="419100" indent="-342900">
              <a:lnSpc>
                <a:spcPct val="115000"/>
              </a:lnSpc>
              <a:spcBef>
                <a:spcPts val="0"/>
              </a:spcBef>
            </a:pPr>
            <a:r>
              <a:rPr lang="x-none" sz="2400">
                <a:solidFill>
                  <a:srgbClr val="000000"/>
                </a:solidFill>
              </a:rPr>
              <a:t>From 2000 to 2010, global Internet usage increased from 360 million to over 2 billion people.</a:t>
            </a:r>
          </a:p>
          <a:p>
            <a:pPr marL="419100" indent="-342900">
              <a:lnSpc>
                <a:spcPct val="115000"/>
              </a:lnSpc>
              <a:spcBef>
                <a:spcPts val="0"/>
              </a:spcBef>
            </a:pPr>
            <a:r>
              <a:rPr lang="x-none" sz="2400">
                <a:solidFill>
                  <a:srgbClr val="000000"/>
                </a:solidFill>
              </a:rPr>
              <a:t>Has become an incubator for new forms of entrepreneurship, advances in technology, the spread of free speech, and new social networks that drive our economy and reflect our principles. </a:t>
            </a:r>
          </a:p>
          <a:p>
            <a:pPr marL="419100" indent="-342900">
              <a:lnSpc>
                <a:spcPct val="115000"/>
              </a:lnSpc>
              <a:spcBef>
                <a:spcPts val="0"/>
              </a:spcBef>
            </a:pPr>
            <a:r>
              <a:rPr lang="x-none" sz="2400">
                <a:solidFill>
                  <a:srgbClr val="000000"/>
                </a:solidFill>
              </a:rPr>
              <a:t>The security and effective operation of U.S. critical infrastructure – including energy, banking and finance, transportation, communication, and the Defense Industrial Base – rely on cyberspace</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a:t>Cyber Web Security</a:t>
            </a:r>
          </a:p>
        </p:txBody>
      </p:sp>
      <p:sp>
        <p:nvSpPr>
          <p:cNvPr id="415" name="Shape 41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spAutoFit/>
          </a:bodyPr>
          <a:lstStyle/>
          <a:p>
            <a:pPr marL="342900" lvl="0" indent="-342900" rtl="0">
              <a:buClr>
                <a:schemeClr val="dk1"/>
              </a:buClr>
              <a:buSzPct val="98958"/>
              <a:buFont typeface="Arial"/>
              <a:buChar char="•"/>
            </a:pPr>
            <a:r>
              <a:rPr lang="x-none"/>
              <a:t>Use current Anti-Virus software</a:t>
            </a:r>
          </a:p>
          <a:p>
            <a:pPr marL="742950" lvl="1" indent="-285750" rtl="0">
              <a:spcBef>
                <a:spcPts val="560"/>
              </a:spcBef>
              <a:buClr>
                <a:schemeClr val="dk1"/>
              </a:buClr>
              <a:buSzPct val="101190"/>
              <a:buFont typeface="Arial"/>
              <a:buChar char="•"/>
            </a:pPr>
            <a:r>
              <a:rPr lang="x-none" sz="2800"/>
              <a:t>Scan every file download before opening it</a:t>
            </a:r>
          </a:p>
          <a:p>
            <a:pPr marL="742950" lvl="1" indent="-285750" rtl="0">
              <a:spcBef>
                <a:spcPts val="560"/>
              </a:spcBef>
              <a:buClr>
                <a:schemeClr val="dk1"/>
              </a:buClr>
              <a:buSzPct val="101190"/>
              <a:buFont typeface="Arial"/>
              <a:buChar char="•"/>
            </a:pPr>
            <a:r>
              <a:rPr lang="x-none" sz="2800"/>
              <a:t>Do regular scans</a:t>
            </a:r>
          </a:p>
          <a:p>
            <a:pPr marL="742950" lvl="1" indent="-285750" rtl="0">
              <a:spcBef>
                <a:spcPts val="560"/>
              </a:spcBef>
              <a:buClr>
                <a:schemeClr val="dk1"/>
              </a:buClr>
              <a:buSzPct val="101190"/>
              <a:buFont typeface="Arial"/>
              <a:buChar char="•"/>
            </a:pPr>
            <a:r>
              <a:rPr lang="x-none" sz="2800"/>
              <a:t>Keep it updated</a:t>
            </a:r>
          </a:p>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Install updates and security patches on all servers, desktops and laptop PCs</a:t>
            </a:r>
          </a:p>
          <a:p>
            <a:endParaRPr lang="x-none" sz="3200" b="0" i="0" u="none" strike="noStrike" cap="none" baseline="0">
              <a:solidFill>
                <a:schemeClr val="dk1"/>
              </a:solidFill>
              <a:latin typeface="Calibri"/>
              <a:ea typeface="Calibri"/>
              <a:cs typeface="Calibri"/>
              <a:sym typeface="Calibri"/>
            </a:endParaRPr>
          </a:p>
          <a:p>
            <a:endParaRPr lang="x-none" sz="32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chemeClr val="dk1"/>
                </a:solidFill>
                <a:latin typeface="Calibri"/>
                <a:ea typeface="Calibri"/>
                <a:cs typeface="Calibri"/>
                <a:sym typeface="Calibri"/>
              </a:rPr>
              <a:t>Cyber Web Security</a:t>
            </a:r>
          </a:p>
        </p:txBody>
      </p:sp>
      <p:sp>
        <p:nvSpPr>
          <p:cNvPr id="421" name="Shape 421"/>
          <p:cNvSpPr txBox="1">
            <a:spLocks noGrp="1"/>
          </p:cNvSpPr>
          <p:nvPr>
            <p:ph type="body" idx="1"/>
          </p:nvPr>
        </p:nvSpPr>
        <p:spPr>
          <a:xfrm>
            <a:off x="228600" y="1295400"/>
            <a:ext cx="8686800" cy="3277780"/>
          </a:xfrm>
          <a:prstGeom prst="rect">
            <a:avLst/>
          </a:prstGeom>
          <a:noFill/>
          <a:ln>
            <a:noFill/>
          </a:ln>
        </p:spPr>
        <p:txBody>
          <a:bodyPr wrap="square" lIns="91425" tIns="45700" rIns="91425" bIns="45700" anchor="t" anchorCtr="0">
            <a:spAutoFit/>
          </a:bodyPr>
          <a:lstStyle/>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Download files from trusted sources only</a:t>
            </a:r>
          </a:p>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If unsure, try downloading to a disk separate from hard drive then scan with antivirus</a:t>
            </a:r>
          </a:p>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Ensure website is secure before giving information</a:t>
            </a:r>
          </a:p>
          <a:p>
            <a:endParaRPr lang="x-none" sz="3200" b="0" i="0" u="none" strike="noStrike" cap="none" baseline="0">
              <a:solidFill>
                <a:schemeClr val="dk1"/>
              </a:solidFill>
              <a:latin typeface="Calibri"/>
              <a:ea typeface="Calibri"/>
              <a:cs typeface="Calibri"/>
              <a:sym typeface="Calibri"/>
            </a:endParaRPr>
          </a:p>
        </p:txBody>
      </p:sp>
      <p:sp>
        <p:nvSpPr>
          <p:cNvPr id="422" name="Shape 422"/>
          <p:cNvSpPr/>
          <p:nvPr/>
        </p:nvSpPr>
        <p:spPr>
          <a:xfrm>
            <a:off x="2209800" y="3994851"/>
            <a:ext cx="4724400" cy="2634549"/>
          </a:xfrm>
          <a:prstGeom prst="rect">
            <a:avLst/>
          </a:prstGeom>
          <a:blipFill>
            <a:blip r:embed="rId3"/>
            <a:stretch>
              <a:fillRect/>
            </a:stretch>
          </a:blipFill>
        </p:spPr>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chemeClr val="dk1"/>
                </a:solidFill>
                <a:latin typeface="Calibri"/>
                <a:ea typeface="Calibri"/>
                <a:cs typeface="Calibri"/>
                <a:sym typeface="Calibri"/>
              </a:rPr>
              <a:t>Secure Sockets Layer (SSL)</a:t>
            </a:r>
          </a:p>
        </p:txBody>
      </p:sp>
      <p:sp>
        <p:nvSpPr>
          <p:cNvPr id="428" name="Shape 42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spAutoFit/>
          </a:bodyPr>
          <a:lstStyle/>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Used for encryption and identification</a:t>
            </a:r>
          </a:p>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SSL is a security protocol that provides an encrypted tunnel between your computer and the site </a:t>
            </a:r>
            <a:r>
              <a:rPr lang="x-none"/>
              <a:t>you're</a:t>
            </a:r>
            <a:r>
              <a:rPr lang="x-none" sz="3200" b="0" i="0" u="none" strike="noStrike" cap="none" baseline="0">
                <a:solidFill>
                  <a:schemeClr val="dk1"/>
                </a:solidFill>
                <a:latin typeface="Calibri"/>
                <a:ea typeface="Calibri"/>
                <a:cs typeface="Calibri"/>
                <a:sym typeface="Calibri"/>
              </a:rPr>
              <a:t> viewing. </a:t>
            </a:r>
          </a:p>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Sites can use SSL to prevent third parties from interfering with the information traveling through the tunnel.</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grpSp>
        <p:nvGrpSpPr>
          <p:cNvPr id="433" name="Shape 433"/>
          <p:cNvGrpSpPr/>
          <p:nvPr/>
        </p:nvGrpSpPr>
        <p:grpSpPr>
          <a:xfrm>
            <a:off x="607167" y="256562"/>
            <a:ext cx="8001000" cy="6160024"/>
            <a:chOff x="571500" y="539260"/>
            <a:chExt cx="8001000" cy="6160024"/>
          </a:xfrm>
        </p:grpSpPr>
        <p:grpSp>
          <p:nvGrpSpPr>
            <p:cNvPr id="434" name="Shape 434"/>
            <p:cNvGrpSpPr/>
            <p:nvPr/>
          </p:nvGrpSpPr>
          <p:grpSpPr>
            <a:xfrm>
              <a:off x="609599" y="539260"/>
              <a:ext cx="7924800" cy="6160024"/>
              <a:chOff x="762000" y="228600"/>
              <a:chExt cx="7924800" cy="6160024"/>
            </a:xfrm>
          </p:grpSpPr>
          <p:sp>
            <p:nvSpPr>
              <p:cNvPr id="435" name="Shape 435"/>
              <p:cNvSpPr/>
              <p:nvPr/>
            </p:nvSpPr>
            <p:spPr>
              <a:xfrm>
                <a:off x="838200" y="304798"/>
                <a:ext cx="7848600" cy="6083825"/>
              </a:xfrm>
              <a:prstGeom prst="rect">
                <a:avLst/>
              </a:prstGeom>
              <a:blipFill>
                <a:blip r:embed="rId3"/>
                <a:stretch>
                  <a:fillRect/>
                </a:stretch>
              </a:blipFill>
            </p:spPr>
          </p:sp>
          <p:sp>
            <p:nvSpPr>
              <p:cNvPr id="436" name="Shape 436"/>
              <p:cNvSpPr/>
              <p:nvPr/>
            </p:nvSpPr>
            <p:spPr>
              <a:xfrm>
                <a:off x="762000" y="228600"/>
                <a:ext cx="990599" cy="457200"/>
              </a:xfrm>
              <a:prstGeom prst="ellipse">
                <a:avLst/>
              </a:prstGeom>
              <a:noFill/>
              <a:ln w="9525" cap="flat">
                <a:solidFill>
                  <a:srgbClr val="FF0000"/>
                </a:solidFill>
                <a:prstDash val="solid"/>
                <a:round/>
                <a:headEnd type="none" w="med" len="med"/>
                <a:tailEnd type="none" w="med" len="med"/>
              </a:ln>
            </p:spPr>
            <p:txBody>
              <a:bodyPr lIns="91425" tIns="45700" rIns="91425" bIns="45700" anchor="ctr" anchorCtr="0">
                <a:spAutoFit/>
              </a:bodyPr>
              <a:lstStyle/>
              <a:p>
                <a:endParaRPr/>
              </a:p>
            </p:txBody>
          </p:sp>
        </p:grpSp>
        <p:sp>
          <p:nvSpPr>
            <p:cNvPr id="437" name="Shape 437"/>
            <p:cNvSpPr/>
            <p:nvPr/>
          </p:nvSpPr>
          <p:spPr>
            <a:xfrm>
              <a:off x="571500" y="905400"/>
              <a:ext cx="8001000" cy="381000"/>
            </a:xfrm>
            <a:prstGeom prst="rect">
              <a:avLst/>
            </a:prstGeom>
            <a:solidFill>
              <a:schemeClr val="lt1"/>
            </a:solidFill>
            <a:ln w="9525" cap="flat">
              <a:solidFill>
                <a:schemeClr val="lt1"/>
              </a:solidFill>
              <a:prstDash val="solid"/>
              <a:round/>
              <a:headEnd type="none" w="med" len="med"/>
              <a:tailEnd type="none" w="med" len="med"/>
            </a:ln>
          </p:spPr>
          <p:txBody>
            <a:bodyPr lIns="91425" tIns="45700" rIns="91425" bIns="45700" anchor="ctr" anchorCtr="0">
              <a:spAutoFit/>
            </a:bodyPr>
            <a:lstStyle/>
            <a:p>
              <a:endParaRPr/>
            </a:p>
          </p:txBody>
        </p:sp>
      </p:grpSp>
      <p:sp>
        <p:nvSpPr>
          <p:cNvPr id="438" name="Shape 438"/>
          <p:cNvSpPr/>
          <p:nvPr/>
        </p:nvSpPr>
        <p:spPr>
          <a:xfrm>
            <a:off x="683367" y="557660"/>
            <a:ext cx="3657600" cy="4114800"/>
          </a:xfrm>
          <a:prstGeom prst="rect">
            <a:avLst/>
          </a:prstGeom>
          <a:blipFill>
            <a:blip r:embed="rId4"/>
            <a:stretch>
              <a:fillRect/>
            </a:stretch>
          </a:blipFill>
        </p:spPr>
      </p:sp>
      <p:grpSp>
        <p:nvGrpSpPr>
          <p:cNvPr id="439" name="Shape 439"/>
          <p:cNvGrpSpPr/>
          <p:nvPr/>
        </p:nvGrpSpPr>
        <p:grpSpPr>
          <a:xfrm>
            <a:off x="152400" y="4419600"/>
            <a:ext cx="8910535" cy="609600"/>
            <a:chOff x="152400" y="4419600"/>
            <a:chExt cx="8910535" cy="609600"/>
          </a:xfrm>
        </p:grpSpPr>
        <p:sp>
          <p:nvSpPr>
            <p:cNvPr id="440" name="Shape 440"/>
            <p:cNvSpPr/>
            <p:nvPr/>
          </p:nvSpPr>
          <p:spPr>
            <a:xfrm>
              <a:off x="152400" y="4419600"/>
              <a:ext cx="8910535" cy="609600"/>
            </a:xfrm>
            <a:prstGeom prst="rect">
              <a:avLst/>
            </a:prstGeom>
            <a:blipFill>
              <a:blip r:embed="rId5"/>
              <a:stretch>
                <a:fillRect/>
              </a:stretch>
            </a:blipFill>
          </p:spPr>
        </p:sp>
        <p:sp>
          <p:nvSpPr>
            <p:cNvPr id="441" name="Shape 441"/>
            <p:cNvSpPr/>
            <p:nvPr/>
          </p:nvSpPr>
          <p:spPr>
            <a:xfrm>
              <a:off x="4267200" y="4419600"/>
              <a:ext cx="609599" cy="228600"/>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spAutoFit/>
            </a:bodyPr>
            <a:lstStyle/>
            <a:p>
              <a:endParaRPr/>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anim calcmode="lin" valueType="num">
                                      <p:cBhvr additive="base">
                                        <p:cTn id="7" dur="1000"/>
                                        <p:tgtEl>
                                          <p:spTgt spid="438"/>
                                        </p:tgtEl>
                                        <p:attrNameLst>
                                          <p:attrName>ppt_w</p:attrName>
                                        </p:attrNameLst>
                                      </p:cBhvr>
                                      <p:tavLst>
                                        <p:tav tm="0">
                                          <p:val>
                                            <p:strVal val="0"/>
                                          </p:val>
                                        </p:tav>
                                        <p:tav tm="100000">
                                          <p:val>
                                            <p:strVal val="#ppt_w"/>
                                          </p:val>
                                        </p:tav>
                                      </p:tavLst>
                                    </p:anim>
                                    <p:anim calcmode="lin" valueType="num">
                                      <p:cBhvr additive="base">
                                        <p:cTn id="8" dur="1000"/>
                                        <p:tgtEl>
                                          <p:spTgt spid="43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38"/>
                                        </p:tgtEl>
                                      </p:cBhvr>
                                    </p:animEffect>
                                    <p:set>
                                      <p:cBhvr>
                                        <p:cTn id="13" dur="1" fill="hold">
                                          <p:stCondLst>
                                            <p:cond delay="500"/>
                                          </p:stCondLst>
                                        </p:cTn>
                                        <p:tgtEl>
                                          <p:spTgt spid="438"/>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439"/>
                                        </p:tgtEl>
                                        <p:attrNameLst>
                                          <p:attrName>style.visibility</p:attrName>
                                        </p:attrNameLst>
                                      </p:cBhvr>
                                      <p:to>
                                        <p:strVal val="visible"/>
                                      </p:to>
                                    </p:set>
                                    <p:animEffect transition="in" filter="fade">
                                      <p:cBhvr>
                                        <p:cTn id="16" dur="1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p:nvPr/>
        </p:nvSpPr>
        <p:spPr>
          <a:xfrm>
            <a:off x="457200" y="1295400"/>
            <a:ext cx="7924799" cy="3939539"/>
          </a:xfrm>
          <a:prstGeom prst="rect">
            <a:avLst/>
          </a:prstGeom>
          <a:noFill/>
          <a:ln>
            <a:noFill/>
          </a:ln>
        </p:spPr>
        <p:txBody>
          <a:bodyPr lIns="91425" tIns="45700" rIns="91425" bIns="45700" anchor="t" anchorCtr="0">
            <a:spAutoFit/>
          </a:bodyPr>
          <a:lstStyle/>
          <a:p>
            <a:pPr marR="0" lvl="0" algn="l" rtl="0">
              <a:buNone/>
            </a:pPr>
            <a:r>
              <a:rPr lang="x-none" sz="2500">
                <a:solidFill>
                  <a:schemeClr val="dk1"/>
                </a:solidFill>
                <a:latin typeface="Calibri"/>
                <a:ea typeface="Calibri"/>
                <a:cs typeface="Calibri"/>
                <a:sym typeface="Calibri"/>
              </a:rPr>
              <a:t>The Handshake Process:</a:t>
            </a:r>
          </a:p>
          <a:p>
            <a:pPr marL="342900" marR="0" lvl="0" indent="-342900" algn="l" rtl="0">
              <a:buClr>
                <a:schemeClr val="dk1"/>
              </a:buClr>
              <a:buSzPct val="100000"/>
              <a:buFont typeface="Calibri"/>
              <a:buAutoNum type="arabicPeriod"/>
            </a:pPr>
            <a:r>
              <a:rPr lang="x-none" sz="2500" b="0" i="0" u="none" strike="noStrike" cap="none" baseline="0">
                <a:solidFill>
                  <a:schemeClr val="dk1"/>
                </a:solidFill>
                <a:latin typeface="Calibri"/>
                <a:ea typeface="Calibri"/>
                <a:cs typeface="Calibri"/>
                <a:sym typeface="Calibri"/>
              </a:rPr>
              <a:t>Computers agree on how to encrypt with each other.</a:t>
            </a:r>
          </a:p>
          <a:p>
            <a:pPr marL="342900" marR="0" lvl="0" indent="-342900" algn="l" rtl="0">
              <a:buClr>
                <a:schemeClr val="dk1"/>
              </a:buClr>
              <a:buSzPct val="100000"/>
              <a:buFont typeface="Calibri"/>
              <a:buAutoNum type="arabicPeriod"/>
            </a:pPr>
            <a:r>
              <a:rPr lang="x-none" sz="2500" b="0" i="0" u="none" strike="noStrike" cap="none" baseline="0">
                <a:solidFill>
                  <a:schemeClr val="dk1"/>
                </a:solidFill>
                <a:latin typeface="Calibri"/>
                <a:ea typeface="Calibri"/>
                <a:cs typeface="Calibri"/>
                <a:sym typeface="Calibri"/>
              </a:rPr>
              <a:t>Server sends certificate about itself and the public key to encrypt. Certificate contains information of who it belongs to.</a:t>
            </a:r>
          </a:p>
          <a:p>
            <a:pPr marL="342900" marR="0" lvl="0" indent="-342900" algn="l" rtl="0">
              <a:buClr>
                <a:schemeClr val="dk1"/>
              </a:buClr>
              <a:buSzPct val="100000"/>
              <a:buFont typeface="Calibri"/>
              <a:buAutoNum type="arabicPeriod"/>
            </a:pPr>
            <a:r>
              <a:rPr lang="x-none" sz="2500" b="0" i="0" u="none" strike="noStrike" cap="none" baseline="0">
                <a:solidFill>
                  <a:schemeClr val="dk1"/>
                </a:solidFill>
                <a:latin typeface="Calibri"/>
                <a:ea typeface="Calibri"/>
                <a:cs typeface="Calibri"/>
                <a:sym typeface="Calibri"/>
              </a:rPr>
              <a:t>Client key exchange: both computers calculate a master secret code to encrypt. Then your computer asks server to encrypt.</a:t>
            </a:r>
          </a:p>
          <a:p>
            <a:pPr marL="342900" marR="0" lvl="0" indent="-342900" algn="l" rtl="0">
              <a:buClr>
                <a:schemeClr val="dk1"/>
              </a:buClr>
              <a:buSzPct val="100000"/>
              <a:buFont typeface="Calibri"/>
              <a:buAutoNum type="arabicPeriod"/>
            </a:pPr>
            <a:r>
              <a:rPr lang="x-none" sz="2500" b="0" i="0" u="none" strike="noStrike" cap="none" baseline="0">
                <a:solidFill>
                  <a:schemeClr val="dk1"/>
                </a:solidFill>
                <a:latin typeface="Calibri"/>
                <a:ea typeface="Calibri"/>
                <a:cs typeface="Calibri"/>
                <a:sym typeface="Calibri"/>
              </a:rPr>
              <a:t>Server starts encrypting. </a:t>
            </a:r>
            <a:r>
              <a:rPr lang="x-none" sz="2500">
                <a:solidFill>
                  <a:schemeClr val="dk1"/>
                </a:solidFill>
                <a:latin typeface="Calibri"/>
                <a:ea typeface="Calibri"/>
                <a:cs typeface="Calibri"/>
                <a:sym typeface="Calibri"/>
              </a:rPr>
              <a:t>Sends back to your computer.</a:t>
            </a:r>
          </a:p>
          <a:p>
            <a:pPr marL="342900" marR="0" lvl="0" indent="-342900" algn="l" rtl="0">
              <a:buClr>
                <a:schemeClr val="dk1"/>
              </a:buClr>
              <a:buSzPct val="100000"/>
              <a:buFont typeface="Calibri"/>
              <a:buAutoNum type="arabicPeriod"/>
            </a:pPr>
            <a:r>
              <a:rPr lang="x-none" sz="2500" b="0" i="0" u="none" strike="noStrike" cap="none" baseline="0">
                <a:solidFill>
                  <a:schemeClr val="dk1"/>
                </a:solidFill>
                <a:latin typeface="Calibri"/>
                <a:ea typeface="Calibri"/>
                <a:cs typeface="Calibri"/>
                <a:sym typeface="Calibri"/>
              </a:rPr>
              <a:t>All messages are now encrypted. Other computers trying to steal information will see garbage. </a:t>
            </a:r>
          </a:p>
        </p:txBody>
      </p:sp>
      <p:sp>
        <p:nvSpPr>
          <p:cNvPr id="448" name="Shape 44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chemeClr val="dk1"/>
                </a:solidFill>
                <a:latin typeface="Calibri"/>
                <a:ea typeface="Calibri"/>
                <a:cs typeface="Calibri"/>
                <a:sym typeface="Calibri"/>
              </a:rPr>
              <a:t>SLL: </a:t>
            </a:r>
            <a:r>
              <a:rPr lang="x-none"/>
              <a:t>Encryption</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chemeClr val="dk1"/>
                </a:solidFill>
                <a:latin typeface="Calibri"/>
                <a:ea typeface="Calibri"/>
                <a:cs typeface="Calibri"/>
                <a:sym typeface="Calibri"/>
              </a:rPr>
              <a:t>SLL: Identification</a:t>
            </a:r>
          </a:p>
        </p:txBody>
      </p:sp>
      <p:sp>
        <p:nvSpPr>
          <p:cNvPr id="455" name="Shape 455"/>
          <p:cNvSpPr txBox="1">
            <a:spLocks noGrp="1"/>
          </p:cNvSpPr>
          <p:nvPr>
            <p:ph type="body" idx="1"/>
          </p:nvPr>
        </p:nvSpPr>
        <p:spPr>
          <a:xfrm>
            <a:off x="381000" y="1295400"/>
            <a:ext cx="8305799" cy="5029199"/>
          </a:xfrm>
          <a:prstGeom prst="rect">
            <a:avLst/>
          </a:prstGeom>
          <a:noFill/>
          <a:ln>
            <a:noFill/>
          </a:ln>
        </p:spPr>
        <p:txBody>
          <a:bodyPr lIns="91425" tIns="45700" rIns="91425" bIns="45700" anchor="t" anchorCtr="0">
            <a:spAutoFit/>
          </a:bodyPr>
          <a:lstStyle/>
          <a:p>
            <a:pPr marL="514350" marR="0" lvl="0" indent="-514350" algn="l" rtl="0">
              <a:spcBef>
                <a:spcPts val="560"/>
              </a:spcBef>
              <a:buClr>
                <a:schemeClr val="dk1"/>
              </a:buClr>
              <a:buSzPct val="25000"/>
              <a:buFont typeface="Calibri"/>
              <a:buNone/>
            </a:pPr>
            <a:r>
              <a:rPr lang="x-none" sz="2800" b="0" i="0" u="none" strike="noStrike" cap="none" baseline="0">
                <a:solidFill>
                  <a:schemeClr val="dk1"/>
                </a:solidFill>
                <a:latin typeface="Calibri"/>
                <a:ea typeface="Calibri"/>
                <a:cs typeface="Calibri"/>
                <a:sym typeface="Calibri"/>
              </a:rPr>
              <a:t>Trust the computer you’re talking to:</a:t>
            </a:r>
          </a:p>
          <a:p>
            <a:pPr marL="514350" marR="0" lvl="0" indent="-514350" algn="l" rtl="0">
              <a:spcBef>
                <a:spcPts val="560"/>
              </a:spcBef>
              <a:buClr>
                <a:schemeClr val="dk1"/>
              </a:buClr>
              <a:buSzPct val="100000"/>
              <a:buFont typeface="Calibri"/>
              <a:buAutoNum type="arabicPeriod"/>
            </a:pPr>
            <a:r>
              <a:rPr lang="x-none" sz="2800" b="0" i="0" u="none" strike="noStrike" cap="none" baseline="0">
                <a:solidFill>
                  <a:schemeClr val="dk1"/>
                </a:solidFill>
                <a:latin typeface="Calibri"/>
                <a:ea typeface="Calibri"/>
                <a:cs typeface="Calibri"/>
                <a:sym typeface="Calibri"/>
              </a:rPr>
              <a:t>Company buys a certificate from a web services company that is a certificate authority (CA), such as VeriSign. 	</a:t>
            </a:r>
          </a:p>
          <a:p>
            <a:pPr marL="914400" marR="0" lvl="1" indent="-520700" algn="l" rtl="0">
              <a:spcBef>
                <a:spcPts val="480"/>
              </a:spcBef>
              <a:buClr>
                <a:schemeClr val="dk1"/>
              </a:buClr>
              <a:buSzPct val="100694"/>
              <a:buFont typeface="Arial"/>
              <a:buChar char="•"/>
            </a:pPr>
            <a:r>
              <a:rPr lang="x-none" sz="2400" b="0" i="0" u="none" strike="noStrike" cap="none" baseline="0">
                <a:solidFill>
                  <a:schemeClr val="dk1"/>
                </a:solidFill>
                <a:latin typeface="Calibri"/>
                <a:ea typeface="Calibri"/>
                <a:cs typeface="Calibri"/>
                <a:sym typeface="Calibri"/>
              </a:rPr>
              <a:t>Has to give load of information such as server, location. </a:t>
            </a:r>
          </a:p>
          <a:p>
            <a:pPr marL="914400" marR="0" lvl="1" indent="-520700" algn="l" rtl="0">
              <a:spcBef>
                <a:spcPts val="480"/>
              </a:spcBef>
              <a:buClr>
                <a:schemeClr val="dk1"/>
              </a:buClr>
              <a:buSzPct val="100694"/>
              <a:buFont typeface="Arial"/>
              <a:buChar char="•"/>
            </a:pPr>
            <a:r>
              <a:rPr lang="x-none" sz="2400" b="0" i="0" u="none" strike="noStrike" cap="none" baseline="0">
                <a:solidFill>
                  <a:schemeClr val="dk1"/>
                </a:solidFill>
                <a:latin typeface="Calibri"/>
                <a:ea typeface="Calibri"/>
                <a:cs typeface="Calibri"/>
                <a:sym typeface="Calibri"/>
              </a:rPr>
              <a:t>CA assures identity by going through public records, references, etc.</a:t>
            </a:r>
          </a:p>
          <a:p>
            <a:pPr marL="514350" marR="0" lvl="0" indent="-514350" algn="l" rtl="0">
              <a:spcBef>
                <a:spcPts val="560"/>
              </a:spcBef>
              <a:buClr>
                <a:schemeClr val="dk1"/>
              </a:buClr>
              <a:buSzPct val="100000"/>
              <a:buFont typeface="Calibri"/>
              <a:buAutoNum type="arabicPeriod"/>
            </a:pPr>
            <a:r>
              <a:rPr lang="x-none" sz="2800" b="0" i="0" u="none" strike="noStrike" cap="none" baseline="0">
                <a:solidFill>
                  <a:schemeClr val="dk1"/>
                </a:solidFill>
                <a:latin typeface="Calibri"/>
                <a:ea typeface="Calibri"/>
                <a:cs typeface="Calibri"/>
                <a:sym typeface="Calibri"/>
              </a:rPr>
              <a:t>CA creates certificate and signs it by condensing all details into a number (through hashing). Then encrypts that number with their private key.</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chemeClr val="dk1"/>
                </a:solidFill>
                <a:latin typeface="Calibri"/>
                <a:ea typeface="Calibri"/>
                <a:cs typeface="Calibri"/>
                <a:sym typeface="Calibri"/>
              </a:rPr>
              <a:t>SLL: Identification</a:t>
            </a:r>
          </a:p>
        </p:txBody>
      </p:sp>
      <p:sp>
        <p:nvSpPr>
          <p:cNvPr id="461" name="Shape 461"/>
          <p:cNvSpPr txBox="1">
            <a:spLocks noGrp="1"/>
          </p:cNvSpPr>
          <p:nvPr>
            <p:ph type="body" idx="1"/>
          </p:nvPr>
        </p:nvSpPr>
        <p:spPr>
          <a:xfrm>
            <a:off x="457200" y="1417637"/>
            <a:ext cx="8229600" cy="4526100"/>
          </a:xfrm>
          <a:prstGeom prst="rect">
            <a:avLst/>
          </a:prstGeom>
          <a:noFill/>
          <a:ln>
            <a:noFill/>
          </a:ln>
        </p:spPr>
        <p:txBody>
          <a:bodyPr lIns="91425" tIns="45700" rIns="91425" bIns="45700" anchor="t" anchorCtr="0">
            <a:spAutoFit/>
          </a:bodyPr>
          <a:lstStyle/>
          <a:p>
            <a:pPr marL="514350" marR="0" lvl="0" indent="-514350" algn="l" rtl="0">
              <a:spcBef>
                <a:spcPts val="640"/>
              </a:spcBef>
              <a:buClr>
                <a:schemeClr val="dk1"/>
              </a:buClr>
              <a:buSzPct val="106666"/>
              <a:buFont typeface="Calibri"/>
              <a:buAutoNum type="arabicPeriod" startAt="3"/>
            </a:pPr>
            <a:r>
              <a:rPr lang="x-none" sz="3000" b="0" i="0" u="none" strike="noStrike" cap="none" baseline="0">
                <a:solidFill>
                  <a:schemeClr val="dk1"/>
                </a:solidFill>
                <a:latin typeface="Calibri"/>
                <a:ea typeface="Calibri"/>
                <a:cs typeface="Calibri"/>
                <a:sym typeface="Calibri"/>
              </a:rPr>
              <a:t>Certificate given back to the company who installs it in their web server</a:t>
            </a:r>
          </a:p>
          <a:p>
            <a:pPr marL="514350" marR="0" lvl="0" indent="-514350" algn="l" rtl="0">
              <a:spcBef>
                <a:spcPts val="640"/>
              </a:spcBef>
              <a:buClr>
                <a:schemeClr val="dk1"/>
              </a:buClr>
              <a:buSzPct val="106666"/>
              <a:buFont typeface="Calibri"/>
              <a:buAutoNum type="arabicPeriod" startAt="3"/>
            </a:pPr>
            <a:r>
              <a:rPr lang="x-none" sz="3000" b="0" i="0" u="none" strike="noStrike" cap="none" baseline="0">
                <a:solidFill>
                  <a:schemeClr val="dk1"/>
                </a:solidFill>
                <a:latin typeface="Calibri"/>
                <a:ea typeface="Calibri"/>
                <a:cs typeface="Calibri"/>
                <a:sym typeface="Calibri"/>
              </a:rPr>
              <a:t>Your browser is issued with root certificates from Certificate Authori</a:t>
            </a:r>
            <a:r>
              <a:rPr lang="x-none" sz="3000"/>
              <a:t>ties</a:t>
            </a:r>
            <a:r>
              <a:rPr lang="x-none" sz="3000" b="0" i="0" u="none" strike="noStrike" cap="none" baseline="0">
                <a:solidFill>
                  <a:schemeClr val="dk1"/>
                </a:solidFill>
                <a:latin typeface="Calibri"/>
                <a:ea typeface="Calibri"/>
                <a:cs typeface="Calibri"/>
                <a:sym typeface="Calibri"/>
              </a:rPr>
              <a:t> around the world. Each certificate has public key of that CA.</a:t>
            </a:r>
          </a:p>
          <a:p>
            <a:pPr marL="514350" marR="0" lvl="0" indent="-514350" algn="l" rtl="0">
              <a:spcBef>
                <a:spcPts val="640"/>
              </a:spcBef>
              <a:buClr>
                <a:schemeClr val="dk1"/>
              </a:buClr>
              <a:buSzPct val="106666"/>
              <a:buFont typeface="Calibri"/>
              <a:buAutoNum type="arabicPeriod" startAt="3"/>
            </a:pPr>
            <a:r>
              <a:rPr lang="x-none" sz="3000" b="0" i="0" u="none" strike="noStrike" cap="none" baseline="0">
                <a:solidFill>
                  <a:schemeClr val="dk1"/>
                </a:solidFill>
                <a:latin typeface="Calibri"/>
                <a:ea typeface="Calibri"/>
                <a:cs typeface="Calibri"/>
                <a:sym typeface="Calibri"/>
              </a:rPr>
              <a:t>When browser receives certificate from site, it checks the signature is correct.</a:t>
            </a:r>
          </a:p>
          <a:p>
            <a:endParaRPr lang="x-none" sz="30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p:nvPr/>
        </p:nvSpPr>
        <p:spPr>
          <a:xfrm>
            <a:off x="381000" y="609600"/>
            <a:ext cx="8351126" cy="5181600"/>
          </a:xfrm>
          <a:prstGeom prst="rect">
            <a:avLst/>
          </a:prstGeom>
          <a:blipFill>
            <a:blip r:embed="rId3"/>
            <a:stretch>
              <a:fillRect/>
            </a:stretch>
          </a:blipFill>
        </p:spPr>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p:nvPr/>
        </p:nvSpPr>
        <p:spPr>
          <a:xfrm>
            <a:off x="381000" y="533400"/>
            <a:ext cx="8534400" cy="5077999"/>
          </a:xfrm>
          <a:prstGeom prst="rect">
            <a:avLst/>
          </a:prstGeom>
          <a:blipFill>
            <a:blip r:embed="rId3"/>
            <a:stretch>
              <a:fillRect/>
            </a:stretch>
          </a:blipFill>
        </p:spPr>
      </p:sp>
      <p:sp>
        <p:nvSpPr>
          <p:cNvPr id="472" name="Shape 472"/>
          <p:cNvSpPr/>
          <p:nvPr/>
        </p:nvSpPr>
        <p:spPr>
          <a:xfrm>
            <a:off x="1905000" y="1143000"/>
            <a:ext cx="2438399" cy="228600"/>
          </a:xfrm>
          <a:prstGeom prst="rect">
            <a:avLst/>
          </a:prstGeom>
          <a:solidFill>
            <a:schemeClr val="lt1"/>
          </a:solidFill>
          <a:ln w="9525" cap="flat">
            <a:solidFill>
              <a:schemeClr val="lt1"/>
            </a:solidFill>
            <a:prstDash val="solid"/>
            <a:round/>
            <a:headEnd type="none" w="med" len="med"/>
            <a:tailEnd type="none" w="med" len="med"/>
          </a:ln>
        </p:spPr>
        <p:txBody>
          <a:bodyPr lIns="91425" tIns="45700" rIns="91425" bIns="45700" anchor="ctr" anchorCtr="0">
            <a:spAutoFit/>
          </a:bodyPr>
          <a:lstStyle/>
          <a:p>
            <a:endParaRPr/>
          </a:p>
        </p:txBody>
      </p:sp>
      <p:sp>
        <p:nvSpPr>
          <p:cNvPr id="473" name="Shape 473"/>
          <p:cNvSpPr/>
          <p:nvPr/>
        </p:nvSpPr>
        <p:spPr>
          <a:xfrm>
            <a:off x="6629400" y="2057400"/>
            <a:ext cx="2057400" cy="304799"/>
          </a:xfrm>
          <a:prstGeom prst="rect">
            <a:avLst/>
          </a:prstGeom>
          <a:solidFill>
            <a:schemeClr val="lt1"/>
          </a:solidFill>
          <a:ln w="9525" cap="flat">
            <a:solidFill>
              <a:schemeClr val="lt1"/>
            </a:solidFill>
            <a:prstDash val="solid"/>
            <a:round/>
            <a:headEnd type="none" w="med" len="med"/>
            <a:tailEnd type="none" w="med" len="med"/>
          </a:ln>
        </p:spPr>
        <p:txBody>
          <a:bodyPr lIns="91425" tIns="45700" rIns="91425" bIns="45700" anchor="ctr" anchorCtr="0">
            <a:spAutoFit/>
          </a:bodyPr>
          <a:lstStyle/>
          <a:p>
            <a:endParaRPr/>
          </a:p>
        </p:txBody>
      </p:sp>
      <p:sp>
        <p:nvSpPr>
          <p:cNvPr id="474" name="Shape 474"/>
          <p:cNvSpPr/>
          <p:nvPr/>
        </p:nvSpPr>
        <p:spPr>
          <a:xfrm>
            <a:off x="1905000" y="2362200"/>
            <a:ext cx="2438399" cy="228600"/>
          </a:xfrm>
          <a:prstGeom prst="rect">
            <a:avLst/>
          </a:prstGeom>
          <a:solidFill>
            <a:schemeClr val="lt1"/>
          </a:solidFill>
          <a:ln w="9525" cap="flat">
            <a:solidFill>
              <a:schemeClr val="lt1"/>
            </a:solidFill>
            <a:prstDash val="solid"/>
            <a:round/>
            <a:headEnd type="none" w="med" len="med"/>
            <a:tailEnd type="none" w="med" len="med"/>
          </a:ln>
        </p:spPr>
        <p:txBody>
          <a:bodyPr lIns="91425" tIns="45700" rIns="91425" bIns="45700" anchor="ctr" anchorCtr="0">
            <a:spAutoFit/>
          </a:bodyPr>
          <a:lstStyle/>
          <a:p>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chemeClr val="dk1"/>
                </a:solidFill>
                <a:latin typeface="Calibri"/>
                <a:ea typeface="Calibri"/>
                <a:cs typeface="Calibri"/>
                <a:sym typeface="Calibri"/>
              </a:rPr>
              <a:t>Electronic Privacy</a:t>
            </a:r>
          </a:p>
        </p:txBody>
      </p:sp>
      <p:sp>
        <p:nvSpPr>
          <p:cNvPr id="480" name="Shape 480"/>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spAutoFit/>
          </a:bodyPr>
          <a:lstStyle/>
          <a:p>
            <a:pPr marL="342900" marR="0" lvl="0" indent="-342900" algn="l" rtl="0">
              <a:spcBef>
                <a:spcPts val="640"/>
              </a:spcBef>
              <a:buClr>
                <a:schemeClr val="dk1"/>
              </a:buClr>
              <a:buSzPct val="98958"/>
              <a:buFont typeface="Arial"/>
              <a:buChar char="•"/>
            </a:pPr>
            <a:r>
              <a:rPr lang="x-none"/>
              <a:t>Security: email blockers, filters. Scan content of emails, whitelist, blacklist</a:t>
            </a:r>
          </a:p>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Email monitoring – </a:t>
            </a:r>
            <a:r>
              <a:rPr lang="x-none"/>
              <a:t>u</a:t>
            </a:r>
            <a:r>
              <a:rPr lang="x-none" sz="3200" b="0" i="0" u="none" strike="noStrike" cap="none" baseline="0">
                <a:solidFill>
                  <a:schemeClr val="dk1"/>
                </a:solidFill>
                <a:latin typeface="Calibri"/>
                <a:ea typeface="Calibri"/>
                <a:cs typeface="Calibri"/>
                <a:sym typeface="Calibri"/>
              </a:rPr>
              <a:t>se of content monitoring software that scans for troublesome words that might compromise security. Falls under scope of Fourth Amendment, “reasonable expectation of privacy”</a:t>
            </a:r>
          </a:p>
          <a:p>
            <a:endParaRPr lang="x-none" sz="3200" b="0" i="0" u="none" strike="noStrike" cap="none" baseline="0">
              <a:solidFill>
                <a:schemeClr val="dk1"/>
              </a:solidFill>
              <a:latin typeface="Calibri"/>
              <a:ea typeface="Calibri"/>
              <a:cs typeface="Calibri"/>
              <a:sym typeface="Calibri"/>
            </a:endParaRPr>
          </a:p>
        </p:txBody>
      </p:sp>
      <p:sp>
        <p:nvSpPr>
          <p:cNvPr id="481" name="Shape 481"/>
          <p:cNvSpPr/>
          <p:nvPr/>
        </p:nvSpPr>
        <p:spPr>
          <a:xfrm>
            <a:off x="152400" y="152400"/>
            <a:ext cx="1905000" cy="1333500"/>
          </a:xfrm>
          <a:prstGeom prst="rect">
            <a:avLst/>
          </a:prstGeom>
          <a:blipFill>
            <a:blip r:embed="rId3"/>
            <a:stretch>
              <a:fillRect/>
            </a:stretch>
          </a:blipFill>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a:t>Both Sides Hold the Advantage</a:t>
            </a:r>
          </a:p>
        </p:txBody>
      </p:sp>
      <p:sp>
        <p:nvSpPr>
          <p:cNvPr id="194" name="Shape 194"/>
          <p:cNvSpPr txBox="1">
            <a:spLocks noGrp="1"/>
          </p:cNvSpPr>
          <p:nvPr>
            <p:ph type="body" idx="1"/>
          </p:nvPr>
        </p:nvSpPr>
        <p:spPr>
          <a:xfrm>
            <a:off x="457200" y="1600200"/>
            <a:ext cx="8229600" cy="4526100"/>
          </a:xfrm>
          <a:prstGeom prst="rect">
            <a:avLst/>
          </a:prstGeom>
        </p:spPr>
        <p:txBody>
          <a:bodyPr lIns="91425" tIns="91425" rIns="91425" bIns="91425" anchor="t" anchorCtr="0">
            <a:spAutoFit/>
          </a:bodyPr>
          <a:lstStyle/>
          <a:p>
            <a:pPr marL="457200" lvl="0" indent="-355600" rtl="0">
              <a:buClr>
                <a:schemeClr val="dk1"/>
              </a:buClr>
              <a:buSzPct val="104166"/>
              <a:buFont typeface="Arial"/>
              <a:buChar char="•"/>
            </a:pPr>
            <a:r>
              <a:rPr lang="x-none"/>
              <a:t>Hackers are at times successful in entering DoD's networks</a:t>
            </a:r>
          </a:p>
          <a:p>
            <a:pPr marL="457200" lvl="0" indent="-355600" rtl="0">
              <a:buClr>
                <a:schemeClr val="dk1"/>
              </a:buClr>
              <a:buSzPct val="104166"/>
              <a:buFont typeface="Arial"/>
              <a:buChar char="•"/>
            </a:pPr>
            <a:r>
              <a:rPr lang="x-none"/>
              <a:t>DoD is able to obtain public interests alongside private sector interests</a:t>
            </a:r>
          </a:p>
          <a:p>
            <a:pPr marL="457200" lvl="0" indent="-355600" rtl="0">
              <a:buClr>
                <a:schemeClr val="dk1"/>
              </a:buClr>
              <a:buSzPct val="104166"/>
              <a:buFont typeface="Arial"/>
              <a:buChar char="•"/>
            </a:pPr>
            <a:r>
              <a:rPr lang="x-none"/>
              <a:t>DoD has knowledge of cyberspace.</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chemeClr val="dk1"/>
                </a:solidFill>
                <a:latin typeface="Calibri"/>
                <a:ea typeface="Calibri"/>
                <a:cs typeface="Calibri"/>
                <a:sym typeface="Calibri"/>
              </a:rPr>
              <a:t>Antivirus</a:t>
            </a:r>
          </a:p>
        </p:txBody>
      </p:sp>
      <p:sp>
        <p:nvSpPr>
          <p:cNvPr id="487" name="Shape 48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spAutoFit/>
          </a:bodyPr>
          <a:lstStyle/>
          <a:p>
            <a:pPr marL="457200" lvl="0" indent="-419100" rtl="0">
              <a:buClr>
                <a:schemeClr val="dk1"/>
              </a:buClr>
              <a:buSzPct val="166666"/>
              <a:buFont typeface="Arial"/>
              <a:buChar char="•"/>
            </a:pPr>
            <a:r>
              <a:rPr lang="x-none" sz="3000">
                <a:solidFill>
                  <a:srgbClr val="000000"/>
                </a:solidFill>
              </a:rPr>
              <a:t>Today, an unprotected computer isn’t just vulnerable, it’s probably already infected</a:t>
            </a:r>
          </a:p>
          <a:p>
            <a:pPr marL="457200" lvl="0" indent="-419100" rtl="0">
              <a:buClr>
                <a:schemeClr val="dk1"/>
              </a:buClr>
              <a:buSzPct val="166666"/>
              <a:buFont typeface="Arial"/>
              <a:buChar char="•"/>
            </a:pPr>
            <a:r>
              <a:rPr lang="x-none" sz="3000"/>
              <a:t>Thousands of new malware, viruses, worms come out each day. How do antivirus vendors keep up?</a:t>
            </a:r>
          </a:p>
          <a:p>
            <a:pPr marL="457200" lvl="0" indent="-419100" rtl="0">
              <a:buClr>
                <a:schemeClr val="dk1"/>
              </a:buClr>
              <a:buSzPct val="166666"/>
              <a:buFont typeface="Arial"/>
              <a:buChar char="•"/>
            </a:pPr>
            <a:r>
              <a:rPr lang="x-none" sz="3000"/>
              <a:t>Can’t. Makes “guesses” on files by behavioral analysis. No antivirus bulletproof</a:t>
            </a:r>
          </a:p>
          <a:p>
            <a:pPr marL="457200" lvl="0" indent="-419100" rtl="0">
              <a:buClr>
                <a:schemeClr val="dk1"/>
              </a:buClr>
              <a:buSzPct val="166666"/>
              <a:buFont typeface="Arial"/>
              <a:buChar char="•"/>
            </a:pPr>
            <a:r>
              <a:rPr lang="x-none" sz="3000"/>
              <a:t>virus definition – database of known viruses</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a:t>Antivirus</a:t>
            </a:r>
          </a:p>
        </p:txBody>
      </p:sp>
      <p:sp>
        <p:nvSpPr>
          <p:cNvPr id="493" name="Shape 493"/>
          <p:cNvSpPr txBox="1">
            <a:spLocks noGrp="1"/>
          </p:cNvSpPr>
          <p:nvPr>
            <p:ph type="body" idx="1"/>
          </p:nvPr>
        </p:nvSpPr>
        <p:spPr>
          <a:xfrm>
            <a:off x="457200" y="1306912"/>
            <a:ext cx="8229600" cy="4526100"/>
          </a:xfrm>
          <a:prstGeom prst="rect">
            <a:avLst/>
          </a:prstGeom>
        </p:spPr>
        <p:txBody>
          <a:bodyPr lIns="91425" tIns="91425" rIns="91425" bIns="91425" anchor="t" anchorCtr="0">
            <a:spAutoFit/>
          </a:bodyPr>
          <a:lstStyle/>
          <a:p>
            <a:pPr marL="457200" lvl="0" indent="-355600" rtl="0">
              <a:buClr>
                <a:schemeClr val="dk1"/>
              </a:buClr>
              <a:buSzPct val="104166"/>
              <a:buFont typeface="Arial"/>
              <a:buChar char="•"/>
            </a:pPr>
            <a:r>
              <a:rPr lang="x-none"/>
              <a:t>AV-Comparatives releases a summary report  on various antivirus products tested each year: </a:t>
            </a:r>
            <a:r>
              <a:rPr lang="x-none" u="sng"/>
              <a:t>http://www.av-comparatives.org</a:t>
            </a:r>
          </a:p>
          <a:p>
            <a:pPr marL="457200" lvl="0" indent="-355600" rtl="0">
              <a:buClr>
                <a:schemeClr val="dk1"/>
              </a:buClr>
              <a:buSzPct val="104166"/>
              <a:buFont typeface="Arial"/>
              <a:buChar char="•"/>
            </a:pPr>
            <a:r>
              <a:rPr lang="x-none"/>
              <a:t>Factors: </a:t>
            </a:r>
          </a:p>
          <a:p>
            <a:pPr marL="914400" lvl="1" indent="-355600" rtl="0">
              <a:buClr>
                <a:schemeClr val="dk1"/>
              </a:buClr>
              <a:buSzPct val="62500"/>
              <a:buFont typeface="Courier New"/>
              <a:buChar char="o"/>
            </a:pPr>
            <a:r>
              <a:rPr lang="x-none"/>
              <a:t>High detection rate of malware, good removal capabilities</a:t>
            </a:r>
          </a:p>
          <a:p>
            <a:pPr marL="914400" lvl="1" indent="-355600" rtl="0">
              <a:buClr>
                <a:schemeClr val="dk1"/>
              </a:buClr>
              <a:buSzPct val="62500"/>
              <a:buFont typeface="Courier New"/>
              <a:buChar char="o"/>
            </a:pPr>
            <a:r>
              <a:rPr lang="x-none"/>
              <a:t>Produce few false positives</a:t>
            </a:r>
          </a:p>
          <a:p>
            <a:pPr marL="914400" lvl="1" indent="-355600" rtl="0">
              <a:buClr>
                <a:schemeClr val="dk1"/>
              </a:buClr>
              <a:buSzPct val="62500"/>
              <a:buFont typeface="Courier New"/>
              <a:buChar char="o"/>
            </a:pPr>
            <a:r>
              <a:rPr lang="x-none"/>
              <a:t>Fast, low system impact</a:t>
            </a:r>
          </a:p>
          <a:p>
            <a:pPr marL="914400" lvl="1" indent="-355600" rtl="0">
              <a:buClr>
                <a:schemeClr val="dk1"/>
              </a:buClr>
              <a:buSzPct val="62500"/>
              <a:buFont typeface="Courier New"/>
              <a:buChar char="o"/>
            </a:pPr>
            <a:r>
              <a:rPr lang="x-none"/>
              <a:t>Protect without relying significantly on user interaction</a:t>
            </a:r>
          </a:p>
          <a:p>
            <a:pPr marL="914400" lvl="1" indent="-355600" rtl="0">
              <a:buClr>
                <a:schemeClr val="dk1"/>
              </a:buClr>
              <a:buSzPct val="62500"/>
              <a:buFont typeface="Courier New"/>
              <a:buChar char="o"/>
            </a:pPr>
            <a:r>
              <a:rPr lang="x-none"/>
              <a:t>No crashes or hangs, no annoying bugs. </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a:t>Top Antivirus</a:t>
            </a:r>
          </a:p>
        </p:txBody>
      </p:sp>
      <p:sp>
        <p:nvSpPr>
          <p:cNvPr id="499" name="Shape 499"/>
          <p:cNvSpPr txBox="1">
            <a:spLocks noGrp="1"/>
          </p:cNvSpPr>
          <p:nvPr>
            <p:ph type="body" idx="1"/>
          </p:nvPr>
        </p:nvSpPr>
        <p:spPr>
          <a:xfrm>
            <a:off x="457200" y="1600200"/>
            <a:ext cx="8229600" cy="4526100"/>
          </a:xfrm>
          <a:prstGeom prst="rect">
            <a:avLst/>
          </a:prstGeom>
        </p:spPr>
        <p:txBody>
          <a:bodyPr lIns="91425" tIns="91425" rIns="91425" bIns="91425" anchor="t" anchorCtr="0">
            <a:spAutoFit/>
          </a:bodyPr>
          <a:lstStyle/>
          <a:p>
            <a:pPr marL="457200" lvl="0" indent="-457200" rtl="0">
              <a:buClr>
                <a:schemeClr val="dk1"/>
              </a:buClr>
              <a:buSzPct val="166666"/>
              <a:buFont typeface="Arial"/>
              <a:buChar char="•"/>
            </a:pPr>
            <a:r>
              <a:rPr lang="x-none" sz="3600"/>
              <a:t>Kaspersky</a:t>
            </a:r>
          </a:p>
          <a:p>
            <a:pPr marL="457200" lvl="0" indent="-457200" rtl="0">
              <a:buClr>
                <a:schemeClr val="dk1"/>
              </a:buClr>
              <a:buSzPct val="166666"/>
              <a:buFont typeface="Arial"/>
              <a:buChar char="•"/>
            </a:pPr>
            <a:r>
              <a:rPr lang="x-none" sz="3600"/>
              <a:t>Norton</a:t>
            </a:r>
          </a:p>
          <a:p>
            <a:pPr marL="457200" lvl="0" indent="-457200" rtl="0">
              <a:buClr>
                <a:schemeClr val="dk1"/>
              </a:buClr>
              <a:buSzPct val="166666"/>
              <a:buFont typeface="Arial"/>
              <a:buChar char="•"/>
            </a:pPr>
            <a:r>
              <a:rPr lang="x-none" sz="3600"/>
              <a:t>Avast!</a:t>
            </a:r>
          </a:p>
          <a:p>
            <a:pPr marL="457200" lvl="0" indent="-457200" rtl="0">
              <a:buClr>
                <a:schemeClr val="dk1"/>
              </a:buClr>
              <a:buSzPct val="166666"/>
              <a:buFont typeface="Arial"/>
              <a:buChar char="•"/>
            </a:pPr>
            <a:r>
              <a:rPr lang="x-none" sz="3600"/>
              <a:t>BitDefener</a:t>
            </a:r>
          </a:p>
          <a:p>
            <a:pPr marL="457200" lvl="0" indent="-457200" rtl="0">
              <a:buClr>
                <a:schemeClr val="dk1"/>
              </a:buClr>
              <a:buSzPct val="166666"/>
              <a:buFont typeface="Arial"/>
              <a:buChar char="•"/>
            </a:pPr>
            <a:r>
              <a:rPr lang="x-none" sz="3600"/>
              <a:t>Webroot </a:t>
            </a:r>
          </a:p>
        </p:txBody>
      </p:sp>
      <p:sp>
        <p:nvSpPr>
          <p:cNvPr id="500" name="Shape 500"/>
          <p:cNvSpPr/>
          <p:nvPr/>
        </p:nvSpPr>
        <p:spPr>
          <a:xfrm>
            <a:off x="4691200" y="2001112"/>
            <a:ext cx="2857500" cy="3724275"/>
          </a:xfrm>
          <a:prstGeom prst="rect">
            <a:avLst/>
          </a:prstGeom>
          <a:blipFill>
            <a:blip r:embed="rId3"/>
            <a:stretch>
              <a:fillRect/>
            </a:stretch>
          </a:blipFill>
        </p:spPr>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a:t>Smartphone Security</a:t>
            </a:r>
          </a:p>
        </p:txBody>
      </p:sp>
      <p:sp>
        <p:nvSpPr>
          <p:cNvPr id="506" name="Shape 506"/>
          <p:cNvSpPr txBox="1">
            <a:spLocks noGrp="1"/>
          </p:cNvSpPr>
          <p:nvPr>
            <p:ph type="body" idx="1"/>
          </p:nvPr>
        </p:nvSpPr>
        <p:spPr>
          <a:xfrm>
            <a:off x="457200" y="1600200"/>
            <a:ext cx="8229600" cy="4526100"/>
          </a:xfrm>
          <a:prstGeom prst="rect">
            <a:avLst/>
          </a:prstGeom>
        </p:spPr>
        <p:txBody>
          <a:bodyPr lIns="91425" tIns="91425" rIns="91425" bIns="91425" anchor="t" anchorCtr="0">
            <a:spAutoFit/>
          </a:bodyPr>
          <a:lstStyle/>
          <a:p>
            <a:pPr marL="457200" lvl="0" indent="-355600" rtl="0">
              <a:buClr>
                <a:schemeClr val="dk1"/>
              </a:buClr>
              <a:buSzPct val="104166"/>
              <a:buFont typeface="Arial"/>
              <a:buChar char="•"/>
            </a:pPr>
            <a:r>
              <a:rPr lang="x-none"/>
              <a:t>More and more people are using internet on smartphones/tablets</a:t>
            </a:r>
          </a:p>
          <a:p>
            <a:pPr marL="457200" lvl="0" indent="-355600" rtl="0">
              <a:buClr>
                <a:schemeClr val="dk1"/>
              </a:buClr>
              <a:buSzPct val="104166"/>
              <a:buFont typeface="Arial"/>
              <a:buChar char="•"/>
            </a:pPr>
            <a:r>
              <a:rPr lang="x-none"/>
              <a:t>Just like your PC, updates are important</a:t>
            </a:r>
          </a:p>
          <a:p>
            <a:pPr marL="457200" lvl="0" indent="-355600" rtl="0">
              <a:buClr>
                <a:schemeClr val="dk1"/>
              </a:buClr>
              <a:buSzPct val="104166"/>
              <a:buFont typeface="Arial"/>
              <a:buChar char="•"/>
            </a:pPr>
            <a:r>
              <a:rPr lang="x-none"/>
              <a:t>Download apps from trustworthy sites, like App Stores, Google Play. Check reviews and ratings</a:t>
            </a:r>
          </a:p>
          <a:p>
            <a:pPr marL="457200" lvl="0" indent="-355600" rtl="0">
              <a:buClr>
                <a:schemeClr val="dk1"/>
              </a:buClr>
              <a:buSzPct val="104166"/>
              <a:buFont typeface="Arial"/>
              <a:buChar char="•"/>
            </a:pPr>
            <a:r>
              <a:rPr lang="x-none"/>
              <a:t>Find My Phone </a:t>
            </a:r>
          </a:p>
          <a:p>
            <a:endParaRPr lang="x-none"/>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a:t>Smartphone Security</a:t>
            </a:r>
          </a:p>
        </p:txBody>
      </p:sp>
      <p:sp>
        <p:nvSpPr>
          <p:cNvPr id="512" name="Shape 512"/>
          <p:cNvSpPr txBox="1">
            <a:spLocks noGrp="1"/>
          </p:cNvSpPr>
          <p:nvPr>
            <p:ph type="body" idx="1"/>
          </p:nvPr>
        </p:nvSpPr>
        <p:spPr>
          <a:xfrm>
            <a:off x="457200" y="1600200"/>
            <a:ext cx="8229600" cy="4526100"/>
          </a:xfrm>
          <a:prstGeom prst="rect">
            <a:avLst/>
          </a:prstGeom>
        </p:spPr>
        <p:txBody>
          <a:bodyPr lIns="91425" tIns="91425" rIns="91425" bIns="91425" anchor="t" anchorCtr="0">
            <a:spAutoFit/>
          </a:bodyPr>
          <a:lstStyle/>
          <a:p>
            <a:pPr marL="457200" lvl="0" indent="-355600" rtl="0">
              <a:buClr>
                <a:schemeClr val="dk1"/>
              </a:buClr>
              <a:buSzPct val="104166"/>
              <a:buFont typeface="Arial"/>
              <a:buChar char="•"/>
            </a:pPr>
            <a:r>
              <a:rPr lang="x-none"/>
              <a:t>Security app like Lookout for iPhone and Android</a:t>
            </a:r>
          </a:p>
          <a:p>
            <a:pPr marL="914400" lvl="1" indent="-355600" rtl="0">
              <a:buClr>
                <a:schemeClr val="dk1"/>
              </a:buClr>
              <a:buSzPct val="62500"/>
              <a:buFont typeface="Courier New"/>
              <a:buChar char="o"/>
            </a:pPr>
            <a:r>
              <a:rPr lang="x-none"/>
              <a:t>Helps avoid risks such as</a:t>
            </a:r>
            <a:br>
              <a:rPr lang="x-none"/>
            </a:br>
            <a:r>
              <a:rPr lang="x-none"/>
              <a:t>connecting to unsecured</a:t>
            </a:r>
            <a:br>
              <a:rPr lang="x-none"/>
            </a:br>
            <a:r>
              <a:rPr lang="x-none"/>
              <a:t>WiFi network</a:t>
            </a:r>
          </a:p>
          <a:p>
            <a:pPr marL="914400" lvl="1" indent="-355600" rtl="0">
              <a:buClr>
                <a:schemeClr val="dk1"/>
              </a:buClr>
              <a:buSzPct val="62500"/>
              <a:buFont typeface="Courier New"/>
              <a:buChar char="o"/>
            </a:pPr>
            <a:r>
              <a:rPr lang="x-none"/>
              <a:t>Clicking fraudulent links</a:t>
            </a:r>
          </a:p>
          <a:p>
            <a:pPr marL="914400" lvl="1" indent="-355600" rtl="0">
              <a:buClr>
                <a:schemeClr val="dk1"/>
              </a:buClr>
              <a:buSzPct val="62500"/>
              <a:buFont typeface="Courier New"/>
              <a:buChar char="o"/>
            </a:pPr>
            <a:r>
              <a:rPr lang="x-none"/>
              <a:t>Postponing updates</a:t>
            </a:r>
          </a:p>
          <a:p>
            <a:pPr marL="914400" lvl="1" indent="-355600">
              <a:buClr>
                <a:schemeClr val="dk1"/>
              </a:buClr>
              <a:buSzPct val="62500"/>
              <a:buFont typeface="Courier New"/>
              <a:buChar char="o"/>
            </a:pPr>
            <a:r>
              <a:rPr lang="x-none"/>
              <a:t>Downloading malicious apps</a:t>
            </a:r>
          </a:p>
        </p:txBody>
      </p:sp>
      <p:sp>
        <p:nvSpPr>
          <p:cNvPr id="513" name="Shape 513"/>
          <p:cNvSpPr/>
          <p:nvPr/>
        </p:nvSpPr>
        <p:spPr>
          <a:xfrm>
            <a:off x="6304999" y="2427424"/>
            <a:ext cx="2096051" cy="3143250"/>
          </a:xfrm>
          <a:prstGeom prst="rect">
            <a:avLst/>
          </a:prstGeom>
          <a:blipFill>
            <a:blip r:embed="rId3"/>
            <a:stretch>
              <a:fillRect/>
            </a:stretch>
          </a:blipFill>
        </p:spPr>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prstGeom prst="rect">
            <a:avLst/>
          </a:prstGeom>
        </p:spPr>
        <p:txBody>
          <a:bodyPr lIns="91425" tIns="91425" rIns="91425" bIns="91425" anchor="ctr" anchorCtr="0">
            <a:spAutoFit/>
          </a:bodyPr>
          <a:lstStyle/>
          <a:p>
            <a:pPr>
              <a:buNone/>
            </a:pPr>
            <a:r>
              <a:rPr lang="x-none"/>
              <a:t>References</a:t>
            </a:r>
          </a:p>
        </p:txBody>
      </p:sp>
      <p:sp>
        <p:nvSpPr>
          <p:cNvPr id="519" name="Shape 519"/>
          <p:cNvSpPr txBox="1">
            <a:spLocks noGrp="1"/>
          </p:cNvSpPr>
          <p:nvPr>
            <p:ph type="body" idx="1"/>
          </p:nvPr>
        </p:nvSpPr>
        <p:spPr>
          <a:xfrm>
            <a:off x="457200" y="1600200"/>
            <a:ext cx="4038599" cy="4156492"/>
          </a:xfrm>
          <a:prstGeom prst="rect">
            <a:avLst/>
          </a:prstGeom>
        </p:spPr>
        <p:txBody>
          <a:bodyPr lIns="91425" tIns="91425" rIns="91425" bIns="91425" anchor="t" anchorCtr="0">
            <a:spAutoFit/>
          </a:bodyPr>
          <a:lstStyle/>
          <a:p>
            <a:r>
              <a:rPr lang="x-none" sz="1200" u="sng">
                <a:solidFill>
                  <a:srgbClr val="6D9EEB"/>
                </a:solidFill>
                <a:hlinkClick r:id="rId3"/>
              </a:rPr>
              <a:t>http://www.net-security.org/article.php?id=485</a:t>
            </a:r>
          </a:p>
          <a:p>
            <a:r>
              <a:rPr lang="x-none" sz="1200" u="sng">
                <a:solidFill>
                  <a:srgbClr val="6D9EEB"/>
                </a:solidFill>
                <a:hlinkClick r:id="rId4"/>
              </a:rPr>
              <a:t>http://www.av-comparatives.org/images/stories/test/summary/summary2011.pdf</a:t>
            </a:r>
          </a:p>
          <a:p>
            <a:r>
              <a:rPr lang="x-none" sz="1200" u="sng">
                <a:solidFill>
                  <a:srgbClr val="6D9EEB"/>
                </a:solidFill>
                <a:hlinkClick r:id="rId5"/>
              </a:rPr>
              <a:t>http://www.ehow.com/list_6103307_internet-antivirus-security-software.html#ixzz286fRWr00</a:t>
            </a:r>
            <a:r>
              <a:rPr lang="x-none" sz="1200">
                <a:solidFill>
                  <a:srgbClr val="6D9EEB"/>
                </a:solidFill>
              </a:rPr>
              <a:t> </a:t>
            </a:r>
          </a:p>
          <a:p>
            <a:r>
              <a:rPr lang="x-none" sz="1200" u="sng">
                <a:solidFill>
                  <a:srgbClr val="6D9EEB"/>
                </a:solidFill>
                <a:hlinkClick r:id="rId5"/>
              </a:rPr>
              <a:t>http://www.ehow.com/list_6103307_internet-antivirus-security-software.html#ixzz286fRWr00</a:t>
            </a:r>
          </a:p>
          <a:p>
            <a:r>
              <a:rPr lang="x-none" sz="1200" u="sng">
                <a:solidFill>
                  <a:srgbClr val="6D9EEB"/>
                </a:solidFill>
                <a:hlinkClick r:id="rId6"/>
              </a:rPr>
              <a:t>http://www.huffingtonpost.com/2012/08/21/cybersecurity-threats-fact-of-the-day_n_1817671.html</a:t>
            </a:r>
          </a:p>
          <a:p>
            <a:r>
              <a:rPr lang="x-none" sz="1200" u="sng">
                <a:solidFill>
                  <a:srgbClr val="6D9EEB"/>
                </a:solidFill>
                <a:hlinkClick r:id="rId7"/>
              </a:rPr>
              <a:t>http://www.youtube.com/watch?v=iQsKdtjwtYI&amp;feature=related</a:t>
            </a:r>
          </a:p>
          <a:p>
            <a:r>
              <a:rPr lang="x-none" sz="1200" u="sng">
                <a:solidFill>
                  <a:srgbClr val="6D9EEB"/>
                </a:solidFill>
                <a:hlinkClick r:id="rId8"/>
              </a:rPr>
              <a:t>http://www.emc.com/collateral/demos/microsites/mediaplayer-video/cybercrime-trends-2012.htm</a:t>
            </a:r>
          </a:p>
          <a:p>
            <a:r>
              <a:rPr lang="x-none" sz="1200" u="sng" smtClean="0">
                <a:solidFill>
                  <a:srgbClr val="6D9EEB"/>
                </a:solidFill>
                <a:hlinkClick r:id="rId9"/>
              </a:rPr>
              <a:t>http</a:t>
            </a:r>
            <a:r>
              <a:rPr lang="x-none" sz="1200" u="sng">
                <a:solidFill>
                  <a:srgbClr val="6D9EEB"/>
                </a:solidFill>
                <a:hlinkClick r:id="rId9"/>
              </a:rPr>
              <a:t>://en.wikipedia.org/wiki/Spambot</a:t>
            </a:r>
            <a:r>
              <a:rPr lang="x-none" sz="1200">
                <a:solidFill>
                  <a:srgbClr val="6D9EEB"/>
                </a:solidFill>
              </a:rPr>
              <a:t>  </a:t>
            </a:r>
          </a:p>
          <a:p>
            <a:r>
              <a:rPr lang="x-none" sz="1200" u="sng">
                <a:solidFill>
                  <a:srgbClr val="6D9EEB"/>
                </a:solidFill>
                <a:hlinkClick r:id="rId10"/>
              </a:rPr>
              <a:t>http://www.scribd.com/doc/14293817/Homeland-Security-A-Technology-Forecast</a:t>
            </a:r>
          </a:p>
          <a:p>
            <a:pPr>
              <a:spcBef>
                <a:spcPts val="320"/>
              </a:spcBef>
            </a:pPr>
            <a:r>
              <a:rPr lang="x-none" sz="1200" u="sng">
                <a:solidFill>
                  <a:schemeClr val="hlink"/>
                </a:solidFill>
                <a:hlinkClick r:id="rId11"/>
              </a:rPr>
              <a:t>http://en.wikipedia.org/wiki/Spyware</a:t>
            </a:r>
          </a:p>
          <a:p>
            <a:r>
              <a:rPr lang="x-none" sz="1200" u="sng">
                <a:solidFill>
                  <a:schemeClr val="hlink"/>
                </a:solidFill>
                <a:hlinkClick r:id="rId12"/>
              </a:rPr>
              <a:t>http://www.bbc.co.uk/news/world-middle-east-11414483</a:t>
            </a:r>
          </a:p>
          <a:p>
            <a:endParaRPr lang="x-none" sz="1200" u="sng">
              <a:solidFill>
                <a:schemeClr val="hlink"/>
              </a:solidFill>
              <a:hlinkClick r:id="rId12"/>
            </a:endParaRPr>
          </a:p>
        </p:txBody>
      </p:sp>
      <p:sp>
        <p:nvSpPr>
          <p:cNvPr id="2" name="Text Placeholder 1"/>
          <p:cNvSpPr>
            <a:spLocks noGrp="1"/>
          </p:cNvSpPr>
          <p:nvPr>
            <p:ph type="body" idx="2"/>
          </p:nvPr>
        </p:nvSpPr>
        <p:spPr/>
        <p:txBody>
          <a:bodyPr/>
          <a:lstStyle/>
          <a:p>
            <a:pPr>
              <a:spcBef>
                <a:spcPts val="320"/>
              </a:spcBef>
            </a:pPr>
            <a:r>
              <a:rPr lang="x-none" sz="1200" u="sng">
                <a:solidFill>
                  <a:schemeClr val="hlink"/>
                </a:solidFill>
                <a:hlinkClick r:id="rId13"/>
              </a:rPr>
              <a:t>http://www.benedelman.org/news/120704-1.html</a:t>
            </a:r>
          </a:p>
          <a:p>
            <a:pPr>
              <a:spcBef>
                <a:spcPts val="320"/>
              </a:spcBef>
            </a:pPr>
            <a:r>
              <a:rPr lang="x-none" sz="1200" u="sng">
                <a:solidFill>
                  <a:schemeClr val="hlink"/>
                </a:solidFill>
                <a:hlinkClick r:id="rId14"/>
              </a:rPr>
              <a:t>http://news.cnet.com/2010-1032-5307831.html</a:t>
            </a:r>
          </a:p>
          <a:p>
            <a:r>
              <a:rPr lang="x-none" sz="1200" u="sng">
                <a:solidFill>
                  <a:schemeClr val="hlink"/>
                </a:solidFill>
                <a:hlinkClick r:id="rId15"/>
              </a:rPr>
              <a:t>http://www.linksandlaw.com/technicalbackground-google-bombing.htm</a:t>
            </a:r>
          </a:p>
          <a:p>
            <a:r>
              <a:rPr lang="x-none" sz="1200" u="sng">
                <a:solidFill>
                  <a:schemeClr val="hlink"/>
                </a:solidFill>
                <a:hlinkClick r:id="rId16"/>
              </a:rPr>
              <a:t>http://mashable.com/2012/04/19/google-bombs/</a:t>
            </a:r>
          </a:p>
          <a:p>
            <a:pPr>
              <a:spcBef>
                <a:spcPts val="320"/>
              </a:spcBef>
            </a:pPr>
            <a:r>
              <a:rPr lang="x-none" sz="1200" u="sng">
                <a:solidFill>
                  <a:schemeClr val="hlink"/>
                </a:solidFill>
                <a:hlinkClick r:id="rId17"/>
              </a:rPr>
              <a:t>http://www.usnews.com/usnews/culture/articles/000703/archive_015408.htm</a:t>
            </a:r>
          </a:p>
          <a:p>
            <a:pPr>
              <a:spcBef>
                <a:spcPts val="320"/>
              </a:spcBef>
            </a:pPr>
            <a:r>
              <a:rPr lang="x-none" sz="1200" u="sng">
                <a:solidFill>
                  <a:schemeClr val="hlink"/>
                </a:solidFill>
                <a:hlinkClick r:id="rId18"/>
              </a:rPr>
              <a:t>http://toonclips.com/600/10953.jpg</a:t>
            </a:r>
          </a:p>
          <a:p>
            <a:pPr>
              <a:spcBef>
                <a:spcPts val="320"/>
              </a:spcBef>
            </a:pPr>
            <a:r>
              <a:rPr lang="x-none" sz="1200" u="sng">
                <a:solidFill>
                  <a:schemeClr val="hlink"/>
                </a:solidFill>
                <a:hlinkClick r:id="rId19"/>
              </a:rPr>
              <a:t>http://techrights.org/wp-content/uploads/2008/12/1099212_pie_chart_color_4.jpg</a:t>
            </a:r>
          </a:p>
          <a:p>
            <a:pPr>
              <a:spcBef>
                <a:spcPts val="320"/>
              </a:spcBef>
            </a:pPr>
            <a:r>
              <a:rPr lang="x-none" sz="1200" u="sng">
                <a:solidFill>
                  <a:schemeClr val="hlink"/>
                </a:solidFill>
                <a:hlinkClick r:id="rId20"/>
              </a:rPr>
              <a:t>http://www.windows-noob.com/review/ie7/screenshots/xpspyware.jpg</a:t>
            </a:r>
          </a:p>
          <a:p>
            <a:r>
              <a:rPr lang="x-none" sz="1200" u="sng">
                <a:solidFill>
                  <a:schemeClr val="hlink"/>
                </a:solidFill>
                <a:hlinkClick r:id="rId21"/>
              </a:rPr>
              <a:t>http://onlinesecurityservices.blogspot.com/2008/03/full-disclosure.html</a:t>
            </a:r>
          </a:p>
          <a:p>
            <a:pPr>
              <a:lnSpc>
                <a:spcPct val="115000"/>
              </a:lnSpc>
            </a:pPr>
            <a:r>
              <a:rPr lang="x-none" sz="1200" u="sng">
                <a:solidFill>
                  <a:schemeClr val="hlink"/>
                </a:solidFill>
                <a:hlinkClick r:id="rId22"/>
              </a:rPr>
              <a:t>http://en.wikipedia.org/wiki/Computer_virus</a:t>
            </a:r>
          </a:p>
          <a:p>
            <a:pPr>
              <a:lnSpc>
                <a:spcPct val="115000"/>
              </a:lnSpc>
            </a:pPr>
            <a:r>
              <a:rPr lang="x-none" sz="1200" u="sng" smtClean="0">
                <a:solidFill>
                  <a:schemeClr val="hlink"/>
                </a:solidFill>
                <a:hlinkClick r:id="rId23"/>
              </a:rPr>
              <a:t>http</a:t>
            </a:r>
            <a:r>
              <a:rPr lang="x-none" sz="1200" u="sng">
                <a:solidFill>
                  <a:schemeClr val="hlink"/>
                </a:solidFill>
                <a:hlinkClick r:id="rId23"/>
              </a:rPr>
              <a:t>://www.greendaycommunity.org/topic/86705-the-lonely-island/</a:t>
            </a:r>
          </a:p>
          <a:p>
            <a:endParaRPr lang="en-US" sz="1200" dirty="0"/>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chemeClr val="dk1"/>
                </a:solidFill>
                <a:latin typeface="Calibri"/>
                <a:ea typeface="Calibri"/>
                <a:cs typeface="Calibri"/>
                <a:sym typeface="Calibri"/>
              </a:rPr>
              <a:t>System Integration</a:t>
            </a:r>
          </a:p>
        </p:txBody>
      </p:sp>
      <p:sp>
        <p:nvSpPr>
          <p:cNvPr id="200" name="Shape 20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spAutoFit/>
          </a:bodyPr>
          <a:lstStyle/>
          <a:p>
            <a:pPr marL="342900" marR="0" lvl="0" indent="-342900" algn="l" rtl="0">
              <a:spcBef>
                <a:spcPts val="640"/>
              </a:spcBef>
              <a:buClr>
                <a:schemeClr val="dk1"/>
              </a:buClr>
              <a:buSzPct val="98958"/>
              <a:buFont typeface="Arial"/>
              <a:buChar char="•"/>
            </a:pPr>
            <a:r>
              <a:rPr lang="x-none" sz="3200" b="1" i="0" u="none" strike="noStrike" cap="none" baseline="0">
                <a:solidFill>
                  <a:schemeClr val="dk1"/>
                </a:solidFill>
                <a:latin typeface="Calibri"/>
                <a:ea typeface="Calibri"/>
                <a:cs typeface="Calibri"/>
                <a:sym typeface="Calibri"/>
              </a:rPr>
              <a:t>System Integration </a:t>
            </a:r>
            <a:r>
              <a:rPr lang="x-none" sz="3200" b="0" i="0" u="none" strike="noStrike" cap="none" baseline="0">
                <a:solidFill>
                  <a:schemeClr val="dk1"/>
                </a:solidFill>
                <a:latin typeface="Calibri"/>
                <a:ea typeface="Calibri"/>
                <a:cs typeface="Calibri"/>
                <a:sym typeface="Calibri"/>
              </a:rPr>
              <a:t>is the bringing together of the components subsystems into one system and ensuring that the subsystems function together as a system. </a:t>
            </a:r>
          </a:p>
        </p:txBody>
      </p:sp>
      <p:sp>
        <p:nvSpPr>
          <p:cNvPr id="201" name="Shape 201"/>
          <p:cNvSpPr txBox="1"/>
          <p:nvPr/>
        </p:nvSpPr>
        <p:spPr>
          <a:xfrm>
            <a:off x="762000" y="6291096"/>
            <a:ext cx="3733800" cy="261570"/>
          </a:xfrm>
          <a:prstGeom prst="rect">
            <a:avLst/>
          </a:prstGeom>
          <a:noFill/>
          <a:ln>
            <a:noFill/>
          </a:ln>
        </p:spPr>
        <p:txBody>
          <a:bodyPr wrap="square" lIns="91425" tIns="45700" rIns="91425" bIns="45700" anchor="t" anchorCtr="0">
            <a:spAutoFit/>
          </a:bodyPr>
          <a:lstStyle/>
          <a:p>
            <a:pPr marL="0" marR="0" lvl="0" indent="0" algn="l" rtl="0">
              <a:buSzPct val="25000"/>
              <a:buNone/>
            </a:pPr>
            <a:r>
              <a:rPr lang="x-none" sz="1100" b="0" i="0" u="none" strike="noStrike" cap="none" baseline="0">
                <a:solidFill>
                  <a:schemeClr val="dk1"/>
                </a:solidFill>
                <a:latin typeface="Calibri"/>
                <a:ea typeface="Calibri"/>
                <a:cs typeface="Calibri"/>
                <a:sym typeface="Calibri"/>
              </a:rPr>
              <a:t>http://en.wikipedia.org/wiki/System_integration</a:t>
            </a:r>
          </a:p>
        </p:txBody>
      </p:sp>
      <p:sp>
        <p:nvSpPr>
          <p:cNvPr id="202" name="Shape 202"/>
          <p:cNvSpPr/>
          <p:nvPr/>
        </p:nvSpPr>
        <p:spPr>
          <a:xfrm>
            <a:off x="879312" y="3822983"/>
            <a:ext cx="2814830" cy="2453115"/>
          </a:xfrm>
          <a:prstGeom prst="rect">
            <a:avLst/>
          </a:prstGeom>
          <a:blipFill>
            <a:blip r:embed="rId3"/>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chemeClr val="dk1"/>
                </a:solidFill>
                <a:latin typeface="Calibri"/>
                <a:ea typeface="Calibri"/>
                <a:cs typeface="Calibri"/>
                <a:sym typeface="Calibri"/>
              </a:rPr>
              <a:t>Methods of Integration</a:t>
            </a:r>
          </a:p>
        </p:txBody>
      </p:sp>
      <p:sp>
        <p:nvSpPr>
          <p:cNvPr id="208" name="Shape 208"/>
          <p:cNvSpPr txBox="1">
            <a:spLocks noGrp="1"/>
          </p:cNvSpPr>
          <p:nvPr>
            <p:ph type="body" idx="1"/>
          </p:nvPr>
        </p:nvSpPr>
        <p:spPr>
          <a:xfrm>
            <a:off x="762000" y="1676400"/>
            <a:ext cx="7848599" cy="4313325"/>
          </a:xfrm>
          <a:prstGeom prst="rect">
            <a:avLst/>
          </a:prstGeom>
          <a:noFill/>
          <a:ln>
            <a:noFill/>
          </a:ln>
        </p:spPr>
        <p:txBody>
          <a:bodyPr lIns="91425" tIns="45700" rIns="91425" bIns="45700" anchor="t" anchorCtr="0">
            <a:spAutoFit/>
          </a:bodyPr>
          <a:lstStyle/>
          <a:p>
            <a:pPr marL="342900" marR="0" lvl="0" indent="-342900" algn="l" rtl="0">
              <a:lnSpc>
                <a:spcPct val="120000"/>
              </a:lnSpc>
              <a:spcBef>
                <a:spcPts val="360"/>
              </a:spcBef>
              <a:buClr>
                <a:schemeClr val="dk1"/>
              </a:buClr>
              <a:buSzPct val="101851"/>
              <a:buFont typeface="Arial"/>
              <a:buChar char="•"/>
            </a:pPr>
            <a:r>
              <a:rPr lang="x-none" sz="1800" b="1" i="0" u="none" strike="noStrike" cap="none" baseline="0">
                <a:solidFill>
                  <a:schemeClr val="dk1"/>
                </a:solidFill>
                <a:latin typeface="Calibri"/>
                <a:ea typeface="Calibri"/>
                <a:cs typeface="Calibri"/>
                <a:sym typeface="Calibri"/>
              </a:rPr>
              <a:t>Vertical Integration</a:t>
            </a:r>
            <a:r>
              <a:rPr lang="x-none" sz="1800" b="0" i="0" u="none" strike="noStrike" cap="none" baseline="0">
                <a:solidFill>
                  <a:schemeClr val="dk1"/>
                </a:solidFill>
                <a:latin typeface="Calibri"/>
                <a:ea typeface="Calibri"/>
                <a:cs typeface="Calibri"/>
                <a:sym typeface="Calibri"/>
              </a:rPr>
              <a:t>: is the process of integrating subsystems according to their functionality by creating functional entities also referred to as silos.</a:t>
            </a:r>
          </a:p>
          <a:p>
            <a:pPr marL="342900" marR="0" lvl="0" indent="-342900" algn="l" rtl="0">
              <a:lnSpc>
                <a:spcPct val="120000"/>
              </a:lnSpc>
              <a:spcBef>
                <a:spcPts val="360"/>
              </a:spcBef>
              <a:buClr>
                <a:schemeClr val="dk1"/>
              </a:buClr>
              <a:buSzPct val="101851"/>
              <a:buFont typeface="Arial"/>
              <a:buChar char="•"/>
            </a:pPr>
            <a:r>
              <a:rPr lang="x-none" sz="1800" b="1" i="0" u="none" strike="noStrike" cap="none" baseline="0">
                <a:solidFill>
                  <a:schemeClr val="dk1"/>
                </a:solidFill>
                <a:latin typeface="Calibri"/>
                <a:ea typeface="Calibri"/>
                <a:cs typeface="Calibri"/>
                <a:sym typeface="Calibri"/>
              </a:rPr>
              <a:t>Star Integration/Spaghetti Integration:</a:t>
            </a:r>
            <a:r>
              <a:rPr lang="x-none" sz="1800" b="0" i="0" u="none" strike="noStrike" cap="none" baseline="0">
                <a:solidFill>
                  <a:schemeClr val="dk1"/>
                </a:solidFill>
                <a:latin typeface="Calibri"/>
                <a:ea typeface="Calibri"/>
                <a:cs typeface="Calibri"/>
                <a:sym typeface="Calibri"/>
              </a:rPr>
              <a:t> is a process of integration of the systems where each system is interconnected to each of the remaining subsystems. </a:t>
            </a:r>
          </a:p>
          <a:p>
            <a:pPr marL="342900" marR="0" lvl="0" indent="-342900" algn="l" rtl="0">
              <a:lnSpc>
                <a:spcPct val="120000"/>
              </a:lnSpc>
              <a:spcBef>
                <a:spcPts val="360"/>
              </a:spcBef>
              <a:buClr>
                <a:schemeClr val="dk1"/>
              </a:buClr>
              <a:buSzPct val="101851"/>
              <a:buFont typeface="Arial"/>
              <a:buChar char="•"/>
            </a:pPr>
            <a:r>
              <a:rPr lang="x-none" sz="1800" b="1" i="0" u="none" strike="noStrike" cap="none" baseline="0">
                <a:solidFill>
                  <a:schemeClr val="dk1"/>
                </a:solidFill>
                <a:latin typeface="Calibri"/>
                <a:ea typeface="Calibri"/>
                <a:cs typeface="Calibri"/>
                <a:sym typeface="Calibri"/>
              </a:rPr>
              <a:t>Horizontal Integration/ Enterprise Service Bus: </a:t>
            </a:r>
            <a:r>
              <a:rPr lang="x-none" sz="1800" b="0" i="0" u="none" strike="noStrike" cap="none" baseline="0">
                <a:solidFill>
                  <a:schemeClr val="dk1"/>
                </a:solidFill>
                <a:latin typeface="Calibri"/>
                <a:ea typeface="Calibri"/>
                <a:cs typeface="Calibri"/>
                <a:sym typeface="Calibri"/>
              </a:rPr>
              <a:t>is an integration method in which a specialized subsystem is dedicated to communication between other subsystems.</a:t>
            </a:r>
            <a:r>
              <a:rPr lang="x-none" sz="1800" b="1" i="0" u="none" strike="noStrike" cap="none" baseline="0">
                <a:solidFill>
                  <a:schemeClr val="dk1"/>
                </a:solidFill>
                <a:latin typeface="Calibri"/>
                <a:ea typeface="Calibri"/>
                <a:cs typeface="Calibri"/>
                <a:sym typeface="Calibri"/>
              </a:rPr>
              <a:t> </a:t>
            </a:r>
            <a:r>
              <a:rPr lang="x-none" sz="1800" b="0" i="0" u="none" strike="noStrike" cap="none" baseline="0">
                <a:solidFill>
                  <a:schemeClr val="dk1"/>
                </a:solidFill>
                <a:latin typeface="Calibri"/>
                <a:ea typeface="Calibri"/>
                <a:cs typeface="Calibri"/>
                <a:sym typeface="Calibri"/>
              </a:rPr>
              <a:t>The horizontal scheme can be misleading, however, if it is thought that the cost of intermediate data transformation or the cost of shifting responsibility over business logic can be avoided.</a:t>
            </a:r>
          </a:p>
          <a:p>
            <a:pPr marL="342900" marR="0" lvl="0" indent="-342900" algn="l" rtl="0">
              <a:lnSpc>
                <a:spcPct val="120000"/>
              </a:lnSpc>
              <a:spcBef>
                <a:spcPts val="360"/>
              </a:spcBef>
              <a:buClr>
                <a:schemeClr val="dk1"/>
              </a:buClr>
              <a:buSzPct val="101851"/>
              <a:buFont typeface="Arial"/>
              <a:buChar char="•"/>
            </a:pPr>
            <a:r>
              <a:rPr lang="x-none" sz="1800" b="1" i="0" u="none" strike="noStrike" cap="none" baseline="0">
                <a:solidFill>
                  <a:schemeClr val="dk1"/>
                </a:solidFill>
                <a:latin typeface="Calibri"/>
                <a:ea typeface="Calibri"/>
                <a:cs typeface="Calibri"/>
                <a:sym typeface="Calibri"/>
              </a:rPr>
              <a:t>Common data format:</a:t>
            </a:r>
            <a:r>
              <a:rPr lang="x-none" sz="1800" b="0" i="0" u="none" strike="noStrike" cap="none" baseline="0">
                <a:solidFill>
                  <a:schemeClr val="dk1"/>
                </a:solidFill>
                <a:latin typeface="Calibri"/>
                <a:ea typeface="Calibri"/>
                <a:cs typeface="Calibri"/>
                <a:sym typeface="Calibri"/>
              </a:rPr>
              <a:t> is an integration method to avoid every adapter having to convert data to/from every other applications' formats.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ctrTitle"/>
          </p:nvPr>
        </p:nvSpPr>
        <p:spPr>
          <a:xfrm>
            <a:off x="391160" y="1911984"/>
            <a:ext cx="8351399" cy="561899"/>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rgbClr val="4A86E8"/>
                </a:solidFill>
                <a:latin typeface="Calibri"/>
                <a:ea typeface="Calibri"/>
                <a:cs typeface="Calibri"/>
                <a:sym typeface="Calibri"/>
              </a:rPr>
              <a:t>Spyware Intrusion</a:t>
            </a:r>
          </a:p>
        </p:txBody>
      </p:sp>
      <p:sp>
        <p:nvSpPr>
          <p:cNvPr id="215" name="Shape 215"/>
          <p:cNvSpPr txBox="1">
            <a:spLocks noGrp="1"/>
          </p:cNvSpPr>
          <p:nvPr>
            <p:ph type="subTitle" idx="1"/>
          </p:nvPr>
        </p:nvSpPr>
        <p:spPr>
          <a:xfrm>
            <a:off x="403761" y="2643248"/>
            <a:ext cx="8342400" cy="456299"/>
          </a:xfrm>
          <a:prstGeom prst="rect">
            <a:avLst/>
          </a:prstGeom>
          <a:noFill/>
          <a:ln>
            <a:noFill/>
          </a:ln>
        </p:spPr>
        <p:txBody>
          <a:bodyPr lIns="91425" tIns="45700" rIns="91425" bIns="45700" anchor="t" anchorCtr="0">
            <a:spAutoFit/>
          </a:bodyPr>
          <a:lstStyle/>
          <a:p>
            <a:pPr marL="0" marR="0" lvl="0" indent="0" algn="ctr" rtl="0">
              <a:spcBef>
                <a:spcPts val="640"/>
              </a:spcBef>
              <a:buClr>
                <a:srgbClr val="888888"/>
              </a:buClr>
              <a:buSzPct val="25000"/>
              <a:buFont typeface="Calibri"/>
              <a:buNone/>
            </a:pPr>
            <a:r>
              <a:rPr lang="x-none" sz="3200" b="0" i="0" u="none" strike="noStrike" cap="none" baseline="0">
                <a:solidFill>
                  <a:srgbClr val="888888"/>
                </a:solidFill>
                <a:latin typeface="Calibri"/>
                <a:ea typeface="Calibri"/>
                <a:cs typeface="Calibri"/>
                <a:sym typeface="Calibri"/>
              </a:rPr>
              <a:t>By Khalid Ibrahim</a:t>
            </a:r>
          </a:p>
          <a:p>
            <a:endParaRPr lang="x-none" sz="3200" b="0" i="0" u="none" strike="noStrike" cap="none" baseline="0">
              <a:solidFill>
                <a:srgbClr val="888888"/>
              </a:solidFill>
              <a:latin typeface="Calibri"/>
              <a:ea typeface="Calibri"/>
              <a:cs typeface="Calibri"/>
              <a:sym typeface="Calibri"/>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Calibri"/>
              <a:buNone/>
            </a:pPr>
            <a:r>
              <a:rPr lang="x-none" sz="4400" b="0" i="0" u="none" strike="noStrike" cap="none" baseline="0">
                <a:solidFill>
                  <a:schemeClr val="dk1"/>
                </a:solidFill>
                <a:latin typeface="Calibri"/>
                <a:ea typeface="Calibri"/>
                <a:cs typeface="Calibri"/>
                <a:sym typeface="Calibri"/>
              </a:rPr>
              <a:t>Spyware Intrusion</a:t>
            </a:r>
          </a:p>
        </p:txBody>
      </p:sp>
      <p:sp>
        <p:nvSpPr>
          <p:cNvPr id="221" name="Shape 22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spAutoFit/>
          </a:bodyPr>
          <a:lstStyle/>
          <a:p>
            <a:pPr marL="342900" marR="0" lvl="0" indent="-342900" algn="l" rtl="0">
              <a:spcBef>
                <a:spcPts val="640"/>
              </a:spcBef>
              <a:buClr>
                <a:schemeClr val="dk1"/>
              </a:buClr>
              <a:buSzPct val="98958"/>
              <a:buFont typeface="Arial"/>
              <a:buChar char="•"/>
            </a:pPr>
            <a:r>
              <a:rPr lang="x-none" sz="3200" b="0" i="0" u="none" strike="noStrike" cap="none" baseline="0">
                <a:solidFill>
                  <a:schemeClr val="dk1"/>
                </a:solidFill>
                <a:latin typeface="Calibri"/>
                <a:ea typeface="Calibri"/>
                <a:cs typeface="Calibri"/>
                <a:sym typeface="Calibri"/>
              </a:rPr>
              <a:t>Definition: A malware installed without user knowledge (most of the times) to collect any type of the users’ data.</a:t>
            </a:r>
          </a:p>
        </p:txBody>
      </p:sp>
      <p:sp>
        <p:nvSpPr>
          <p:cNvPr id="222" name="Shape 222"/>
          <p:cNvSpPr txBox="1"/>
          <p:nvPr/>
        </p:nvSpPr>
        <p:spPr>
          <a:xfrm>
            <a:off x="3200499" y="4766916"/>
            <a:ext cx="4836455" cy="1040844"/>
          </a:xfrm>
          <a:prstGeom prst="rect">
            <a:avLst/>
          </a:prstGeom>
          <a:noFill/>
          <a:ln>
            <a:noFill/>
          </a:ln>
        </p:spPr>
        <p:txBody>
          <a:bodyPr lIns="91425" tIns="45700" rIns="91425" bIns="45700" anchor="t" anchorCtr="0">
            <a:spAutoFit/>
          </a:bodyPr>
          <a:lstStyle/>
          <a:p>
            <a:endParaRPr/>
          </a:p>
        </p:txBody>
      </p:sp>
      <p:sp>
        <p:nvSpPr>
          <p:cNvPr id="223" name="Shape 223"/>
          <p:cNvSpPr/>
          <p:nvPr/>
        </p:nvSpPr>
        <p:spPr>
          <a:xfrm rot="-359999">
            <a:off x="4912799" y="3205328"/>
            <a:ext cx="2971800" cy="3070860"/>
          </a:xfrm>
          <a:prstGeom prst="rect">
            <a:avLst/>
          </a:prstGeom>
          <a:blipFill>
            <a:blip r:embed="rId3"/>
            <a:stretch>
              <a:fillRect/>
            </a:stretch>
          </a:blipFill>
        </p:spPr>
      </p:sp>
    </p:spTree>
  </p:cSld>
  <p:clrMapOvr>
    <a:masterClrMapping/>
  </p:clrMapOvr>
  <p:transition spd="slow">
    <p:cut/>
  </p:transition>
</p:sld>
</file>

<file path=ppt/theme/theme1.xml><?xml version="1.0" encoding="utf-8"?>
<a:theme xmlns:a="http://schemas.openxmlformats.org/drawingml/2006/main">
  <a:themeElements>
    <a:clrScheme name="Custom 503">
      <a:dk1>
        <a:srgbClr val="000000"/>
      </a:dk1>
      <a:lt1>
        <a:srgbClr val="FFFFFF"/>
      </a:lt1>
      <a:dk2>
        <a:srgbClr val="000000"/>
      </a:dk2>
      <a:lt2>
        <a:srgbClr val="F8F8F8"/>
      </a:lt2>
      <a:accent1>
        <a:srgbClr val="CFCFCF"/>
      </a:accent1>
      <a:accent2>
        <a:srgbClr val="94AE8E"/>
      </a:accent2>
      <a:accent3>
        <a:srgbClr val="4E7A82"/>
      </a:accent3>
      <a:accent4>
        <a:srgbClr val="666699"/>
      </a:accent4>
      <a:accent5>
        <a:srgbClr val="60506F"/>
      </a:accent5>
      <a:accent6>
        <a:srgbClr val="4B4352"/>
      </a:accent6>
      <a:hlink>
        <a:srgbClr val="8694C0"/>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5</TotalTime>
  <Words>2311</Words>
  <Application>Microsoft Office PowerPoint</Application>
  <PresentationFormat>On-screen Show (4:3)</PresentationFormat>
  <Paragraphs>253</Paragraphs>
  <Slides>55</Slides>
  <Notes>55</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
      <vt:lpstr/>
      <vt:lpstr>Cyber Security</vt:lpstr>
      <vt:lpstr>Integrated Systems &amp; Cyberspace</vt:lpstr>
      <vt:lpstr>What is Cyberspace?</vt:lpstr>
      <vt:lpstr>"Cybersecurity threats represent one of the most serious national security, public safety, and economic challenges we face as a nation.” - 2010 National Security Strategy</vt:lpstr>
      <vt:lpstr>Both Sides Hold the Advantage</vt:lpstr>
      <vt:lpstr>System Integration</vt:lpstr>
      <vt:lpstr>Methods of Integration</vt:lpstr>
      <vt:lpstr>Spyware Intrusion</vt:lpstr>
      <vt:lpstr>Spyware Intrusion</vt:lpstr>
      <vt:lpstr>History</vt:lpstr>
      <vt:lpstr>Infection (Intrusion)</vt:lpstr>
      <vt:lpstr>Effects and Comparison</vt:lpstr>
      <vt:lpstr>Full Disclosure</vt:lpstr>
      <vt:lpstr>Full Disclosure</vt:lpstr>
      <vt:lpstr>History</vt:lpstr>
      <vt:lpstr>Controversy</vt:lpstr>
      <vt:lpstr>Google Bombing</vt:lpstr>
      <vt:lpstr>PowerPoint Presentation</vt:lpstr>
      <vt:lpstr>Google Bombing</vt:lpstr>
      <vt:lpstr>Google Bombing</vt:lpstr>
      <vt:lpstr>Google Bombing</vt:lpstr>
      <vt:lpstr>Google Bombing</vt:lpstr>
      <vt:lpstr>Defensive Programming</vt:lpstr>
      <vt:lpstr>Defensive Programming</vt:lpstr>
      <vt:lpstr>PowerPoint Presentation</vt:lpstr>
      <vt:lpstr>PowerPoint Presentation</vt:lpstr>
      <vt:lpstr>PowerPoint Presentation</vt:lpstr>
      <vt:lpstr>PowerPoint Presentation</vt:lpstr>
      <vt:lpstr>PowerPoint Presentation</vt:lpstr>
      <vt:lpstr>PowerPoint Presentation</vt:lpstr>
      <vt:lpstr>Worms and Viruses</vt:lpstr>
      <vt:lpstr>Virus</vt:lpstr>
      <vt:lpstr>Virus</vt:lpstr>
      <vt:lpstr>Worms</vt:lpstr>
      <vt:lpstr>1971</vt:lpstr>
      <vt:lpstr>Many More</vt:lpstr>
      <vt:lpstr>Cyber Web Security</vt:lpstr>
      <vt:lpstr>Growing Importance of Web Security</vt:lpstr>
      <vt:lpstr>How to Prevent Viruses</vt:lpstr>
      <vt:lpstr>Cyber Web Security</vt:lpstr>
      <vt:lpstr>Cyber Web Security</vt:lpstr>
      <vt:lpstr>Secure Sockets Layer (SSL)</vt:lpstr>
      <vt:lpstr>PowerPoint Presentation</vt:lpstr>
      <vt:lpstr>SLL: Encryption</vt:lpstr>
      <vt:lpstr>SLL: Identification</vt:lpstr>
      <vt:lpstr>SLL: Identification</vt:lpstr>
      <vt:lpstr>PowerPoint Presentation</vt:lpstr>
      <vt:lpstr>PowerPoint Presentation</vt:lpstr>
      <vt:lpstr>Electronic Privacy</vt:lpstr>
      <vt:lpstr>Antivirus</vt:lpstr>
      <vt:lpstr>Antivirus</vt:lpstr>
      <vt:lpstr>Top Antivirus</vt:lpstr>
      <vt:lpstr>Smartphone Security</vt:lpstr>
      <vt:lpstr>Smartphone Security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Security</dc:title>
  <cp:lastModifiedBy>DavidKahn</cp:lastModifiedBy>
  <cp:revision>4</cp:revision>
  <dcterms:modified xsi:type="dcterms:W3CDTF">2012-10-08T18:17:02Z</dcterms:modified>
</cp:coreProperties>
</file>